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86" r:id="rId3"/>
    <p:sldId id="259" r:id="rId4"/>
    <p:sldId id="261" r:id="rId5"/>
    <p:sldId id="263" r:id="rId6"/>
    <p:sldId id="324" r:id="rId7"/>
    <p:sldId id="310" r:id="rId8"/>
    <p:sldId id="312" r:id="rId9"/>
    <p:sldId id="288" r:id="rId10"/>
    <p:sldId id="276" r:id="rId11"/>
    <p:sldId id="265" r:id="rId12"/>
    <p:sldId id="321" r:id="rId13"/>
    <p:sldId id="326" r:id="rId14"/>
    <p:sldId id="311" r:id="rId15"/>
    <p:sldId id="308" r:id="rId16"/>
    <p:sldId id="322" r:id="rId17"/>
    <p:sldId id="319" r:id="rId18"/>
    <p:sldId id="302" r:id="rId19"/>
    <p:sldId id="323" r:id="rId20"/>
    <p:sldId id="298" r:id="rId21"/>
    <p:sldId id="318" r:id="rId22"/>
    <p:sldId id="32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70B10D-5367-26ED-9ACB-77B42BE4DA3D}" name="Ying-Rong Lee (Student)" initials="Y(" userId="S::ylee315@sundevils.asu.edu::c49296c8-402a-4e5d-bb1a-a669406b04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32D09"/>
    <a:srgbClr val="E3D4AD"/>
    <a:srgbClr val="F75252"/>
    <a:srgbClr val="8A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E412B-7C25-F4DE-A032-7100372CD95E}" v="22" dt="2023-11-29T17:18:44.313"/>
    <p1510:client id="{0A6223EE-BD83-34F7-4B96-121955BE74E7}" v="478" dt="2023-11-29T00:14:34.415"/>
    <p1510:client id="{15DCA719-7EA5-B643-46D6-FF8741E6811C}" v="16" dt="2023-11-29T17:18:31.581"/>
    <p1510:client id="{1A521D3F-4B17-3DC9-684D-6F934101CF36}" v="106" dt="2023-11-27T16:27:35.030"/>
    <p1510:client id="{1C6B1233-7045-94EA-6C24-B012FCF77B3B}" v="40" dt="2023-12-04T03:37:10.527"/>
    <p1510:client id="{1D05E7D0-7DC7-4198-C222-73CCB4B2EA44}" v="1" dt="2023-12-04T00:01:47.985"/>
    <p1510:client id="{2297E819-5FDC-72C4-241A-52ABACEBE71A}" v="395" dt="2023-11-29T16:58:22.352"/>
    <p1510:client id="{2424AEBC-FE42-88C1-D80D-1EEE204614C1}" v="33" dt="2023-12-02T06:41:36.881"/>
    <p1510:client id="{282572A7-B184-C697-4E29-93EEF2DDD45A}" v="1236" dt="2023-12-01T06:27:06.206"/>
    <p1510:client id="{2E63A57B-480A-A465-327F-3C56FEA54797}" v="546" dt="2023-12-02T06:42:53.668"/>
    <p1510:client id="{3123BB71-D5B2-ADE5-65E0-93F0947E86C4}" v="1285" dt="2023-12-03T00:29:12.242"/>
    <p1510:client id="{3127568C-F642-FC21-88A3-5C6AC74DD0A9}" v="415" dt="2023-12-02T17:52:11.193"/>
    <p1510:client id="{37406EE2-FAB6-5CA7-3FBF-46E6295F421E}" v="1780" dt="2023-12-02T04:06:21.606"/>
    <p1510:client id="{41160354-F1EE-6656-3E33-7F6510C5AACA}" v="28" dt="2023-12-03T16:38:43.887"/>
    <p1510:client id="{4739AB20-D6C7-F440-BBC0-B11EA4D348DC}" v="309" dt="2023-12-03T06:41:55.242"/>
    <p1510:client id="{4E874DDC-6821-865A-362F-2A8285600C85}" v="658" dt="2023-11-29T05:25:58.261"/>
    <p1510:client id="{532F5287-F97C-0903-98E1-1D9D0E05C052}" v="2" dt="2023-12-04T03:43:31.703"/>
    <p1510:client id="{53C74A6C-16AD-E36A-B973-C66AA36E6D24}" v="78" dt="2023-12-03T23:39:43.640"/>
    <p1510:client id="{5DAAF591-7598-87E8-8B92-D21B1BA1CB20}" v="18" dt="2023-11-29T21:47:38.459"/>
    <p1510:client id="{5E3E0F02-6074-397C-55ED-B937AE9AA9C3}" v="759" dt="2023-12-03T09:32:09.008"/>
    <p1510:client id="{61CBE9DF-D0F3-F4D4-AB53-4B481D677CFE}" v="319" dt="2023-12-03T06:19:06.153"/>
    <p1510:client id="{6D163034-6544-1400-6ACE-8C63641A222B}" v="1" dt="2023-12-03T17:22:25.183"/>
    <p1510:client id="{717192E5-8E68-8234-BEC7-F26C9D0E821E}" v="33" dt="2023-12-04T16:01:08.082"/>
    <p1510:client id="{92FDE40B-C6E8-9D32-0628-8F7F6484858D}" v="18" dt="2023-12-01T06:53:00.803"/>
    <p1510:client id="{9A167DBA-7D4B-08D9-E15C-7F30A1100F70}" v="3" dt="2023-12-01T06:11:57.191"/>
    <p1510:client id="{9C348FC6-185F-A130-14D3-4521D0FE8EB2}" v="19" dt="2023-12-02T05:35:29.845"/>
    <p1510:client id="{A1CB34C5-DE0F-D42F-D56B-BF4BA1C524A8}" v="1791" dt="2023-12-03T05:55:05.966"/>
    <p1510:client id="{A53F6FA6-C83A-68BB-848D-F94E980CD9F2}" v="782" dt="2023-12-01T23:00:18.326"/>
    <p1510:client id="{A6FC6632-E1D2-5535-2D04-5115ADA1F73E}" v="32" dt="2023-12-01T06:03:20.020"/>
    <p1510:client id="{A79EF7E8-9049-AE40-F5A2-EEF663B7085E}" v="752" dt="2023-12-03T06:26:40.200"/>
    <p1510:client id="{AA80AF10-A47B-F3B5-22AF-AE3D9A9A533B}" v="53" dt="2023-12-04T03:41:25.081"/>
    <p1510:client id="{B8D6A1E3-690B-0D6B-92B3-4787E54073D2}" v="95" dt="2023-12-04T03:09:01.363"/>
    <p1510:client id="{BB004088-3782-A4F1-0C04-70DC324A9D29}" v="54" dt="2023-12-04T03:45:06.638"/>
    <p1510:client id="{CDF5468F-7C5D-3B72-A89F-8FF1320663A6}" v="246" dt="2023-12-02T06:42:00.414"/>
    <p1510:client id="{DA95AE56-4606-3805-0AC7-2A38D13F1EFC}" v="236" dt="2023-12-03T06:31:43.643"/>
    <p1510:client id="{DBF11218-9F09-A953-F539-E7B2B38B74F8}" v="13" dt="2023-12-03T22:11:44.968"/>
    <p1510:client id="{E31FFEA0-1FD5-B476-36DF-31372666DF45}" v="108" dt="2023-11-29T17:10:51.360"/>
    <p1510:client id="{ED17DD8A-573D-0558-082D-FE33F158E84B}" v="7" dt="2023-12-01T05:48:29.053"/>
    <p1510:client id="{F84D5C28-3492-669E-047D-152DE9C30A22}" v="85" dt="2023-11-29T19:32:06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5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0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3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5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2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56" y="756175"/>
            <a:ext cx="4474849" cy="20017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800" b="1">
                <a:latin typeface="Helvetica Neue"/>
              </a:rPr>
              <a:t>Company </a:t>
            </a:r>
            <a:br>
              <a:rPr lang="en-US" sz="4800" b="1">
                <a:latin typeface="Helvetica Neue"/>
              </a:rPr>
            </a:br>
            <a:r>
              <a:rPr lang="en-US" sz="4800" b="1">
                <a:latin typeface="Helvetica Neue"/>
              </a:rPr>
              <a:t>Bankruptcy </a:t>
            </a:r>
            <a:br>
              <a:rPr lang="en-US" sz="4800" b="1">
                <a:latin typeface="Helvetica Neue"/>
              </a:rPr>
            </a:br>
            <a:r>
              <a:rPr lang="en-US" sz="4800" b="1">
                <a:latin typeface="Helvetica Neue"/>
              </a:rPr>
              <a:t>Prediction</a:t>
            </a:r>
            <a:endParaRPr lang="en-US" sz="4800">
              <a:latin typeface="Helvetica Neue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1A716-4A4C-9FC3-A80E-3BDD587F0D77}"/>
              </a:ext>
            </a:extLst>
          </p:cNvPr>
          <p:cNvSpPr txBox="1"/>
          <p:nvPr/>
        </p:nvSpPr>
        <p:spPr>
          <a:xfrm>
            <a:off x="201961" y="5319132"/>
            <a:ext cx="29662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Hoyeon</a:t>
            </a:r>
            <a:r>
              <a:rPr lang="en-US">
                <a:cs typeface="Calibri"/>
              </a:rPr>
              <a:t> Kang 1229481593</a:t>
            </a:r>
          </a:p>
          <a:p>
            <a:r>
              <a:rPr lang="en-US">
                <a:cs typeface="Calibri"/>
              </a:rPr>
              <a:t>Florence Lee 1228485299</a:t>
            </a:r>
          </a:p>
          <a:p>
            <a:r>
              <a:rPr lang="en-US">
                <a:cs typeface="Calibri"/>
              </a:rPr>
              <a:t>Homer</a:t>
            </a:r>
            <a:r>
              <a:rPr lang="en-US">
                <a:ea typeface="+mn-lt"/>
                <a:cs typeface="+mn-lt"/>
              </a:rPr>
              <a:t> Liu 1230540209</a:t>
            </a:r>
          </a:p>
          <a:p>
            <a:r>
              <a:rPr lang="en-US">
                <a:ea typeface="+mn-lt"/>
                <a:cs typeface="+mn-lt"/>
              </a:rPr>
              <a:t>Shobhit Diggikar 1231017010</a:t>
            </a:r>
          </a:p>
          <a:p>
            <a:r>
              <a:rPr lang="en-US">
                <a:cs typeface="Calibri"/>
              </a:rPr>
              <a:t>Anne Silvia Dasi 1231114146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ACA3F-2869-A9FE-3712-EB2A2243DF16}"/>
              </a:ext>
            </a:extLst>
          </p:cNvPr>
          <p:cNvSpPr/>
          <p:nvPr/>
        </p:nvSpPr>
        <p:spPr>
          <a:xfrm>
            <a:off x="3648517" y="0"/>
            <a:ext cx="8543481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of a person with a credit card and a bomb&#10;&#10;Description automatically generated">
            <a:extLst>
              <a:ext uri="{FF2B5EF4-FFF2-40B4-BE49-F238E27FC236}">
                <a16:creationId xmlns:a16="http://schemas.microsoft.com/office/drawing/2014/main" id="{B2AE4B0B-CB8C-DB07-383C-18956B1B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22" y="823022"/>
            <a:ext cx="8040958" cy="53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0652-B316-0F0F-58B6-3E144468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KNN</a:t>
            </a:r>
            <a:endParaRPr 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4BCB4-D0AA-C772-14AF-3524C290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10" y="2745435"/>
            <a:ext cx="5649611" cy="4114800"/>
          </a:xfrm>
          <a:prstGeom prst="rect">
            <a:avLst/>
          </a:prstGeom>
        </p:spPr>
      </p:pic>
      <p:pic>
        <p:nvPicPr>
          <p:cNvPr id="3" name="Picture 2" descr="A screenshot of a number of numbers&#10;&#10;Description automatically generated">
            <a:extLst>
              <a:ext uri="{FF2B5EF4-FFF2-40B4-BE49-F238E27FC236}">
                <a16:creationId xmlns:a16="http://schemas.microsoft.com/office/drawing/2014/main" id="{C867C9EC-04EE-4C21-0B2A-016D8E06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411135"/>
            <a:ext cx="7138987" cy="2330504"/>
          </a:xfrm>
          <a:prstGeom prst="rect">
            <a:avLst/>
          </a:prstGeom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CEEC9AA1-2E7E-F0FB-B3D4-064DA109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55" y="2944721"/>
            <a:ext cx="6096000" cy="3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1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38DB-8340-ED9C-D98C-B61D052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cs typeface="Calibri Light"/>
              </a:rPr>
              <a:t>Decision Tree</a:t>
            </a:r>
            <a:endParaRPr 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0F62F-C04C-B9AB-985C-CB1F6C9A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96" y="2311184"/>
            <a:ext cx="6096000" cy="2235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40959-22C4-7802-A072-5C891629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65" y="2078888"/>
            <a:ext cx="4029199" cy="30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3D7D6-D75E-291E-F972-42E366A3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Model pros and cons/logics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6A0B96E5-5E91-5C5F-B1E9-C6781ACEFD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240440"/>
              </p:ext>
            </p:extLst>
          </p:nvPr>
        </p:nvGraphicFramePr>
        <p:xfrm>
          <a:off x="1439127" y="2122991"/>
          <a:ext cx="9313707" cy="347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31">
                  <a:extLst>
                    <a:ext uri="{9D8B030D-6E8A-4147-A177-3AD203B41FA5}">
                      <a16:colId xmlns:a16="http://schemas.microsoft.com/office/drawing/2014/main" val="3781561216"/>
                    </a:ext>
                  </a:extLst>
                </a:gridCol>
                <a:gridCol w="3741853">
                  <a:extLst>
                    <a:ext uri="{9D8B030D-6E8A-4147-A177-3AD203B41FA5}">
                      <a16:colId xmlns:a16="http://schemas.microsoft.com/office/drawing/2014/main" val="1932437942"/>
                    </a:ext>
                  </a:extLst>
                </a:gridCol>
                <a:gridCol w="3848923">
                  <a:extLst>
                    <a:ext uri="{9D8B030D-6E8A-4147-A177-3AD203B41FA5}">
                      <a16:colId xmlns:a16="http://schemas.microsoft.com/office/drawing/2014/main" val="2419096122"/>
                    </a:ext>
                  </a:extLst>
                </a:gridCol>
              </a:tblGrid>
              <a:tr h="5571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54395"/>
                  </a:ext>
                </a:extLst>
              </a:tr>
              <a:tr h="7243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>
                          <a:latin typeface="Calibri Light"/>
                        </a:rPr>
                        <a:t>XG 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Iteratively corrects the mistakes of previous trees and includes regularization to avoid overfitting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</a:rPr>
                        <a:t>Powerful but complex, </a:t>
                      </a:r>
                      <a:r>
                        <a:rPr lang="en-US" sz="1400" b="0" i="0" u="sng" strike="noStrike" kern="1200" noProof="0">
                          <a:solidFill>
                            <a:srgbClr val="000000"/>
                          </a:solidFill>
                        </a:rPr>
                        <a:t>interpretability </a:t>
                      </a: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</a:rPr>
                        <a:t>can be a hurdle.</a:t>
                      </a:r>
                      <a:endParaRPr lang="en-US" sz="1400" b="0" i="0" u="none" strike="noStrike" kern="1200" noProof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21997"/>
                  </a:ext>
                </a:extLst>
              </a:tr>
              <a:tr h="7243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>
                          <a:latin typeface="Calibri Light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</a:rPr>
                        <a:t>High accuracy and reduced overfitting. Robust and powerful.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Risk of overfitting. Ensemble approach masks individual tree insights.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135612"/>
                  </a:ext>
                </a:extLst>
              </a:tr>
              <a:tr h="78058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>
                          <a:latin typeface="Calibri Light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</a:rPr>
                        <a:t>Simple, fast, and highly accurate for smaller datasets. Effective for multi-class problems.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Sensitive to dimensionality and noise in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108209"/>
                  </a:ext>
                </a:extLst>
              </a:tr>
              <a:tr h="68716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noProof="0">
                          <a:solidFill>
                            <a:schemeClr val="dk1"/>
                          </a:solidFill>
                          <a:latin typeface="Calibri Ligh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Transparency and interpretability. Logical step-by-step solutions.</a:t>
                      </a:r>
                      <a:endParaRPr lang="en-US" sz="1400" b="0" i="0" u="none" strike="noStrike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Prone to overfitting and sensitivity to specific features.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899760"/>
                  </a:ext>
                </a:extLst>
              </a:tr>
            </a:tbl>
          </a:graphicData>
        </a:graphic>
      </p:graphicFrame>
      <p:pic>
        <p:nvPicPr>
          <p:cNvPr id="3" name="Picture 2" descr="Pro - Free hands and gestures icons">
            <a:extLst>
              <a:ext uri="{FF2B5EF4-FFF2-40B4-BE49-F238E27FC236}">
                <a16:creationId xmlns:a16="http://schemas.microsoft.com/office/drawing/2014/main" id="{0E627E2D-C629-8747-B28A-9D343410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6668"/>
            <a:ext cx="1144859" cy="11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-1" y="2874869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4800">
                <a:solidFill>
                  <a:schemeClr val="bg1"/>
                </a:solidFill>
                <a:ea typeface="新細明體"/>
                <a:cs typeface="Calibri"/>
              </a:rPr>
              <a:t>Evaluation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9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341F8E-E4AA-48C9-D121-39D49AC4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2" y="1923152"/>
            <a:ext cx="10796630" cy="201200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909216-301D-58B1-6E96-07861249A450}"/>
              </a:ext>
            </a:extLst>
          </p:cNvPr>
          <p:cNvSpPr/>
          <p:nvPr/>
        </p:nvSpPr>
        <p:spPr>
          <a:xfrm>
            <a:off x="683861" y="2356697"/>
            <a:ext cx="10920947" cy="854100"/>
          </a:xfrm>
          <a:prstGeom prst="roundRect">
            <a:avLst/>
          </a:prstGeom>
          <a:noFill/>
          <a:ln w="57150">
            <a:solidFill>
              <a:srgbClr val="E32D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B81C8-DEA8-9BE9-5309-3BBA58D6CD81}"/>
              </a:ext>
            </a:extLst>
          </p:cNvPr>
          <p:cNvSpPr txBox="1"/>
          <p:nvPr/>
        </p:nvSpPr>
        <p:spPr>
          <a:xfrm>
            <a:off x="838898" y="4222458"/>
            <a:ext cx="103848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err="1">
                <a:ea typeface="맑은 고딕"/>
                <a:cs typeface="Calibri"/>
              </a:rPr>
              <a:t>Accuracy</a:t>
            </a:r>
            <a:r>
              <a:rPr lang="ko-KR" altLang="en-US" b="1">
                <a:ea typeface="맑은 고딕"/>
                <a:cs typeface="Calibri"/>
              </a:rPr>
              <a:t>: </a:t>
            </a:r>
            <a:r>
              <a:rPr lang="ko-KR" altLang="en-US">
                <a:ea typeface="맑은 고딕"/>
                <a:cs typeface="Calibri"/>
              </a:rPr>
              <a:t>(TP+TN) / (TP+TN+FP+FN)  </a:t>
            </a:r>
            <a:r>
              <a:rPr lang="ko-KR" altLang="en-US" b="1">
                <a:ea typeface="맑은 고딕"/>
                <a:cs typeface="Calibri"/>
              </a:rPr>
              <a:t>→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u="sng" err="1">
                <a:ea typeface="맑은 고딕"/>
                <a:cs typeface="Calibri"/>
              </a:rPr>
              <a:t>Predictive</a:t>
            </a:r>
            <a:r>
              <a:rPr lang="ko-KR" altLang="en-US" b="1" u="sng">
                <a:ea typeface="맑은 고딕"/>
                <a:cs typeface="Calibri"/>
              </a:rPr>
              <a:t> </a:t>
            </a:r>
            <a:r>
              <a:rPr lang="ko-KR" altLang="en-US" b="1" u="sng" err="1">
                <a:ea typeface="맑은 고딕"/>
                <a:cs typeface="Calibri"/>
              </a:rPr>
              <a:t>Performance</a:t>
            </a:r>
            <a:endParaRPr lang="ko-KR" altLang="en-US" sz="1100" b="1" u="sng">
              <a:solidFill>
                <a:srgbClr val="70757A"/>
              </a:solidFill>
              <a:ea typeface="+mn-lt"/>
              <a:cs typeface="+mn-lt"/>
            </a:endParaRPr>
          </a:p>
          <a:p>
            <a:endParaRPr lang="ko-KR" altLang="en-US" b="1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err="1">
                <a:ea typeface="맑은 고딕"/>
                <a:cs typeface="Calibri"/>
              </a:rPr>
              <a:t>False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Negative</a:t>
            </a:r>
            <a:r>
              <a:rPr lang="ko-KR" altLang="en-US" b="1">
                <a:ea typeface="맑은 고딕"/>
                <a:cs typeface="Calibri"/>
              </a:rPr>
              <a:t>(FN):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a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case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where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the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incorrectly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predicts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a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company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as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financially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stable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when, in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fact, it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is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the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verge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of bankruptcy  </a:t>
            </a:r>
            <a:r>
              <a:rPr lang="ko-KR" altLang="en-US" b="1">
                <a:ea typeface="맑은 고딕"/>
                <a:cs typeface="Calibri"/>
              </a:rPr>
              <a:t>→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u="sng" err="1">
                <a:ea typeface="맑은 고딕"/>
                <a:cs typeface="Calibri"/>
              </a:rPr>
              <a:t>Risk</a:t>
            </a:r>
            <a:r>
              <a:rPr lang="ko-KR" altLang="en-US" b="1" u="sng">
                <a:ea typeface="맑은 고딕"/>
                <a:cs typeface="Calibri"/>
              </a:rPr>
              <a:t> / </a:t>
            </a:r>
            <a:r>
              <a:rPr lang="ko-KR" altLang="en-US" b="1" u="sng" err="1">
                <a:ea typeface="맑은 고딕"/>
                <a:cs typeface="Calibri"/>
              </a:rPr>
              <a:t>Loss</a:t>
            </a:r>
            <a:endParaRPr lang="en-US" b="1" u="sng" err="1"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817F02-CFD3-5FBF-558A-E60AD093E6CC}"/>
              </a:ext>
            </a:extLst>
          </p:cNvPr>
          <p:cNvSpPr txBox="1">
            <a:spLocks/>
          </p:cNvSpPr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cs typeface="Calibri Light"/>
              </a:rPr>
              <a:t>5-folds cross-validation</a:t>
            </a:r>
            <a:endParaRPr lang="ko-KR" altLang="en-US" b="1">
              <a:ea typeface="맑은 고딕"/>
              <a:cs typeface="Calibri Light"/>
            </a:endParaRPr>
          </a:p>
        </p:txBody>
      </p:sp>
      <p:pic>
        <p:nvPicPr>
          <p:cNvPr id="5" name="Picture 2" descr="A red and white sign&#10;&#10;Description automatically generated">
            <a:extLst>
              <a:ext uri="{FF2B5EF4-FFF2-40B4-BE49-F238E27FC236}">
                <a16:creationId xmlns:a16="http://schemas.microsoft.com/office/drawing/2014/main" id="{BF064E20-E0EE-3B7C-D275-960D3B8E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19" y="5092418"/>
            <a:ext cx="358239" cy="358239"/>
          </a:xfrm>
          <a:prstGeom prst="rect">
            <a:avLst/>
          </a:prstGeom>
        </p:spPr>
      </p:pic>
      <p:pic>
        <p:nvPicPr>
          <p:cNvPr id="6" name="그래픽 5" descr="배지 체크 표시1 단색으로 채워진">
            <a:extLst>
              <a:ext uri="{FF2B5EF4-FFF2-40B4-BE49-F238E27FC236}">
                <a16:creationId xmlns:a16="http://schemas.microsoft.com/office/drawing/2014/main" id="{73A9A8A2-4891-70CE-52D2-561745E4A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699" y="4223158"/>
            <a:ext cx="418052" cy="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1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16A3EA5-2DA1-0686-DD82-CE2BD694FC65}"/>
              </a:ext>
            </a:extLst>
          </p:cNvPr>
          <p:cNvSpPr txBox="1">
            <a:spLocks/>
          </p:cNvSpPr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ea typeface="맑은 고딕"/>
                <a:cs typeface="Calibri Light"/>
              </a:rPr>
              <a:t>Why </a:t>
            </a:r>
            <a:r>
              <a:rPr lang="en-US" altLang="ko-KR" b="1" err="1">
                <a:ea typeface="맑은 고딕"/>
                <a:cs typeface="Calibri Light"/>
              </a:rPr>
              <a:t>XGBoost</a:t>
            </a:r>
            <a:r>
              <a:rPr lang="en-US" altLang="ko-KR" b="1">
                <a:ea typeface="맑은 고딕"/>
                <a:cs typeface="Calibri Light"/>
              </a:rPr>
              <a:t> over Random Forest?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A3F43ED4-BB8B-98F1-ADA6-B1AEBCB84E32}"/>
              </a:ext>
            </a:extLst>
          </p:cNvPr>
          <p:cNvSpPr/>
          <p:nvPr/>
        </p:nvSpPr>
        <p:spPr>
          <a:xfrm>
            <a:off x="3468748" y="2217307"/>
            <a:ext cx="2590057" cy="3861795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D1D487DD-1ED7-A432-7475-1DFF4BEBAF55}"/>
              </a:ext>
            </a:extLst>
          </p:cNvPr>
          <p:cNvSpPr/>
          <p:nvPr/>
        </p:nvSpPr>
        <p:spPr>
          <a:xfrm>
            <a:off x="3616178" y="1826957"/>
            <a:ext cx="2298556" cy="731143"/>
          </a:xfrm>
          <a:prstGeom prst="roundRect">
            <a:avLst/>
          </a:prstGeom>
          <a:solidFill>
            <a:srgbClr val="4472C4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877824"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Faster!</a:t>
            </a:r>
            <a:endParaRPr lang="ko-KR" altLang="en-US"/>
          </a:p>
        </p:txBody>
      </p:sp>
      <p:pic>
        <p:nvPicPr>
          <p:cNvPr id="16" name="그림 15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7F7E10C9-F38D-66A9-FFFB-7FCA5B8E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49" y="2726509"/>
            <a:ext cx="1575734" cy="1964249"/>
          </a:xfrm>
          <a:prstGeom prst="rect">
            <a:avLst/>
          </a:prstGeom>
        </p:spPr>
      </p:pic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6BBBB5DC-46C0-A0B0-0BD0-491C91E06110}"/>
              </a:ext>
            </a:extLst>
          </p:cNvPr>
          <p:cNvSpPr/>
          <p:nvPr/>
        </p:nvSpPr>
        <p:spPr>
          <a:xfrm>
            <a:off x="826216" y="2196334"/>
            <a:ext cx="2590057" cy="3861795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54F2B67E-658D-7492-5D6C-C7A92D310D24}"/>
              </a:ext>
            </a:extLst>
          </p:cNvPr>
          <p:cNvSpPr/>
          <p:nvPr/>
        </p:nvSpPr>
        <p:spPr>
          <a:xfrm>
            <a:off x="973645" y="1826956"/>
            <a:ext cx="2298556" cy="731143"/>
          </a:xfrm>
          <a:prstGeom prst="roundRect">
            <a:avLst/>
          </a:prstGeom>
          <a:solidFill>
            <a:srgbClr val="4472C4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877824"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Boosting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BE742C0E-6EF0-7111-71E3-6DD94C0B4291}"/>
              </a:ext>
            </a:extLst>
          </p:cNvPr>
          <p:cNvSpPr/>
          <p:nvPr/>
        </p:nvSpPr>
        <p:spPr>
          <a:xfrm>
            <a:off x="6111281" y="2196334"/>
            <a:ext cx="2590057" cy="3861795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0136C50C-C62E-4657-1371-082CAEB02E99}"/>
              </a:ext>
            </a:extLst>
          </p:cNvPr>
          <p:cNvSpPr/>
          <p:nvPr/>
        </p:nvSpPr>
        <p:spPr>
          <a:xfrm>
            <a:off x="6258710" y="1826957"/>
            <a:ext cx="2298556" cy="731143"/>
          </a:xfrm>
          <a:prstGeom prst="roundRect">
            <a:avLst/>
          </a:prstGeom>
          <a:solidFill>
            <a:srgbClr val="4472C4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877824">
              <a:spcAft>
                <a:spcPts val="600"/>
              </a:spcAft>
            </a:pPr>
            <a:r>
              <a:rPr lang="en-US" sz="2000" b="1">
                <a:solidFill>
                  <a:srgbClr val="FFFFFF"/>
                </a:solidFill>
                <a:latin typeface="Calibri"/>
                <a:cs typeface="Calibri"/>
              </a:rPr>
              <a:t>In-built Overfitting Penalty</a:t>
            </a:r>
            <a:endParaRPr lang="ko-KR" altLang="en-US"/>
          </a:p>
        </p:txBody>
      </p:sp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D1D8677C-35A7-5AB3-ECCF-066D77946864}"/>
              </a:ext>
            </a:extLst>
          </p:cNvPr>
          <p:cNvSpPr/>
          <p:nvPr/>
        </p:nvSpPr>
        <p:spPr>
          <a:xfrm>
            <a:off x="8760804" y="2196334"/>
            <a:ext cx="2590057" cy="3861795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CE3F4C4C-5A4D-8060-B12D-9ABD90D82156}"/>
              </a:ext>
            </a:extLst>
          </p:cNvPr>
          <p:cNvSpPr/>
          <p:nvPr/>
        </p:nvSpPr>
        <p:spPr>
          <a:xfrm>
            <a:off x="8908233" y="1826957"/>
            <a:ext cx="2298556" cy="731143"/>
          </a:xfrm>
          <a:prstGeom prst="roundRect">
            <a:avLst/>
          </a:prstGeom>
          <a:solidFill>
            <a:srgbClr val="4472C4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877824">
              <a:spcAft>
                <a:spcPts val="600"/>
              </a:spcAft>
            </a:pPr>
            <a:r>
              <a:rPr lang="ko-KR" altLang="en-US" sz="2000" b="1" err="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Missing</a:t>
            </a:r>
            <a:r>
              <a:rPr lang="ko-KR" altLang="en-US" sz="2000" b="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sz="2000" b="1" err="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Value</a:t>
            </a:r>
            <a:r>
              <a:rPr lang="ko-KR" altLang="en-US" sz="2000" b="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sz="2000" b="1" err="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Handling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51875-CB6C-0087-ACE9-5FCF6597F65C}"/>
              </a:ext>
            </a:extLst>
          </p:cNvPr>
          <p:cNvSpPr txBox="1"/>
          <p:nvPr/>
        </p:nvSpPr>
        <p:spPr>
          <a:xfrm>
            <a:off x="926284" y="5071843"/>
            <a:ext cx="23978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ea typeface="맑은 고딕"/>
                <a:cs typeface="Calibri"/>
              </a:rPr>
              <a:t>Error</a:t>
            </a:r>
            <a:r>
              <a:rPr lang="ko-KR" altLang="en-US" sz="1400" b="1">
                <a:ea typeface="맑은 고딕"/>
                <a:cs typeface="Calibri"/>
              </a:rPr>
              <a:t> </a:t>
            </a:r>
            <a:r>
              <a:rPr lang="ko-KR" altLang="en-US" sz="1400" b="1" err="1">
                <a:ea typeface="맑은 고딕"/>
                <a:cs typeface="Calibri"/>
              </a:rPr>
              <a:t>correcting</a:t>
            </a:r>
            <a:r>
              <a:rPr lang="ko-KR" altLang="en-US" sz="1400" b="1">
                <a:ea typeface="맑은 고딕"/>
                <a:cs typeface="Calibri"/>
              </a:rPr>
              <a:t> </a:t>
            </a:r>
            <a:r>
              <a:rPr lang="ko-KR" altLang="en-US" sz="1400" b="1" err="1">
                <a:ea typeface="맑은 고딕"/>
                <a:cs typeface="Calibri"/>
              </a:rPr>
              <a:t>approach</a:t>
            </a:r>
            <a:endParaRPr lang="ko-KR" sz="1400" b="1" err="1">
              <a:cs typeface="Calibri" panose="020F0502020204030204"/>
            </a:endParaRPr>
          </a:p>
        </p:txBody>
      </p:sp>
      <p:pic>
        <p:nvPicPr>
          <p:cNvPr id="24" name="그림 23" descr="상징, 원, 그래픽, 로고이(가) 표시된 사진&#10;&#10;자동 생성된 설명">
            <a:extLst>
              <a:ext uri="{FF2B5EF4-FFF2-40B4-BE49-F238E27FC236}">
                <a16:creationId xmlns:a16="http://schemas.microsoft.com/office/drawing/2014/main" id="{B59C7C09-6E4A-CE2C-8297-80B89CF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26" y="2951396"/>
            <a:ext cx="1905000" cy="15144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A9DB63-563F-CD73-4C98-B85179320B97}"/>
              </a:ext>
            </a:extLst>
          </p:cNvPr>
          <p:cNvSpPr txBox="1"/>
          <p:nvPr/>
        </p:nvSpPr>
        <p:spPr>
          <a:xfrm>
            <a:off x="3631733" y="5071842"/>
            <a:ext cx="22650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ea typeface="맑은 고딕"/>
                <a:cs typeface="Calibri" panose="020F0502020204030204"/>
              </a:rPr>
              <a:t>Level-wise</a:t>
            </a:r>
            <a:r>
              <a:rPr lang="ko-KR" altLang="en-US" sz="1400" b="1">
                <a:ea typeface="맑은 고딕"/>
                <a:cs typeface="Calibri" panose="020F0502020204030204"/>
              </a:rPr>
              <a:t> 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tree</a:t>
            </a:r>
            <a:r>
              <a:rPr lang="ko-KR" altLang="en-US" sz="1400" b="1">
                <a:ea typeface="맑은 고딕"/>
                <a:cs typeface="Calibri" panose="020F0502020204030204"/>
              </a:rPr>
              <a:t> 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growth</a:t>
            </a:r>
            <a:endParaRPr lang="ko-KR" altLang="en-US" sz="1400" b="1">
              <a:ea typeface="맑은 고딕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>
                <a:ea typeface="맑은 고딕"/>
                <a:cs typeface="Calibri" panose="020F0502020204030204"/>
              </a:rPr>
              <a:t>GPU 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computation</a:t>
            </a:r>
            <a:endParaRPr lang="ko-KR" altLang="en-US" sz="1400" b="1">
              <a:ea typeface="맑은 고딕"/>
              <a:cs typeface="Calibri" panose="020F0502020204030204"/>
            </a:endParaRPr>
          </a:p>
        </p:txBody>
      </p:sp>
      <p:pic>
        <p:nvPicPr>
          <p:cNvPr id="26" name="그림 25" descr="클립아트, 상징, 실루엣, 일러스트레이션이(가) 표시된 사진&#10;&#10;자동 생성된 설명">
            <a:extLst>
              <a:ext uri="{FF2B5EF4-FFF2-40B4-BE49-F238E27FC236}">
                <a16:creationId xmlns:a16="http://schemas.microsoft.com/office/drawing/2014/main" id="{98802D89-9E3D-500D-B855-148093E7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90" y="3325009"/>
            <a:ext cx="2309771" cy="9350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4BBC92-8031-BAEB-F25B-C8224902DA54}"/>
              </a:ext>
            </a:extLst>
          </p:cNvPr>
          <p:cNvSpPr txBox="1"/>
          <p:nvPr/>
        </p:nvSpPr>
        <p:spPr>
          <a:xfrm>
            <a:off x="6281256" y="5071842"/>
            <a:ext cx="2258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ea typeface="맑은 고딕"/>
                <a:cs typeface="Calibri" panose="020F0502020204030204"/>
              </a:rPr>
              <a:t>L-1 &amp; L-2 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regularization</a:t>
            </a:r>
            <a:endParaRPr lang="ko-KR" b="1" err="1">
              <a:ea typeface="맑은 고딕" panose="020B0503020000020004" pitchFamily="34" charset="-127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ea typeface="맑은 고딕"/>
                <a:cs typeface="Calibri" panose="020F0502020204030204"/>
              </a:rPr>
              <a:t>Tree</a:t>
            </a:r>
            <a:r>
              <a:rPr lang="ko-KR" altLang="en-US" sz="1400" b="1">
                <a:ea typeface="맑은 고딕"/>
                <a:cs typeface="Calibri" panose="020F0502020204030204"/>
              </a:rPr>
              <a:t> 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pruning</a:t>
            </a:r>
          </a:p>
        </p:txBody>
      </p:sp>
      <p:pic>
        <p:nvPicPr>
          <p:cNvPr id="2" name="그림 1" descr="타이포그래피, 폰트, 서예, 화이트이(가) 표시된 사진&#10;&#10;자동 생성된 설명">
            <a:extLst>
              <a:ext uri="{FF2B5EF4-FFF2-40B4-BE49-F238E27FC236}">
                <a16:creationId xmlns:a16="http://schemas.microsoft.com/office/drawing/2014/main" id="{4FE31EC6-692E-FA9F-7E30-1B0CE0B4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877" y="3629042"/>
            <a:ext cx="2253843" cy="326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8455C-D574-4394-D6A7-719B29AA7E17}"/>
              </a:ext>
            </a:extLst>
          </p:cNvPr>
          <p:cNvSpPr txBox="1"/>
          <p:nvPr/>
        </p:nvSpPr>
        <p:spPr>
          <a:xfrm>
            <a:off x="8930778" y="5071842"/>
            <a:ext cx="2258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err="1">
                <a:ea typeface="맑은 고딕"/>
                <a:cs typeface="Calibri" panose="020F0502020204030204"/>
              </a:rPr>
              <a:t>Simplified</a:t>
            </a:r>
            <a:r>
              <a:rPr lang="ko-KR" altLang="en-US" sz="1400" b="1">
                <a:ea typeface="맑은 고딕"/>
                <a:cs typeface="Calibri" panose="020F0502020204030204"/>
              </a:rPr>
              <a:t> 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err="1">
                <a:ea typeface="맑은 고딕"/>
                <a:cs typeface="Calibri" panose="020F0502020204030204"/>
              </a:rPr>
              <a:t>Operational</a:t>
            </a:r>
            <a:r>
              <a:rPr lang="ko-KR" altLang="en-US" sz="1400" b="1">
                <a:ea typeface="맑은 고딕"/>
                <a:cs typeface="Calibri" panose="020F0502020204030204"/>
              </a:rPr>
              <a:t> </a:t>
            </a:r>
            <a:r>
              <a:rPr lang="ko-KR" altLang="en-US" sz="1400" b="1" err="1">
                <a:ea typeface="맑은 고딕"/>
                <a:cs typeface="Calibri" panose="020F0502020204030204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3378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-1" y="2886075"/>
            <a:ext cx="1219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600">
                <a:solidFill>
                  <a:schemeClr val="bg1"/>
                </a:solidFill>
                <a:ea typeface="新細明體"/>
                <a:cs typeface="Calibri"/>
              </a:rPr>
              <a:t>Benefits and Business Value of Successful Models</a:t>
            </a:r>
          </a:p>
        </p:txBody>
      </p:sp>
    </p:spTree>
    <p:extLst>
      <p:ext uri="{BB962C8B-B14F-4D97-AF65-F5344CB8AC3E}">
        <p14:creationId xmlns:p14="http://schemas.microsoft.com/office/powerpoint/2010/main" val="151010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9840D8F-C60F-C691-810B-B4EAF8B52FCF}"/>
              </a:ext>
            </a:extLst>
          </p:cNvPr>
          <p:cNvSpPr/>
          <p:nvPr/>
        </p:nvSpPr>
        <p:spPr>
          <a:xfrm>
            <a:off x="5358198" y="206460"/>
            <a:ext cx="1225378" cy="121508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5B9E0D-58C0-AEE0-5EFD-4DDA8054AA71}"/>
              </a:ext>
            </a:extLst>
          </p:cNvPr>
          <p:cNvSpPr/>
          <p:nvPr/>
        </p:nvSpPr>
        <p:spPr>
          <a:xfrm>
            <a:off x="9257269" y="196935"/>
            <a:ext cx="1225378" cy="121508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圓形, 美工圖案, 圖形, 符號 的圖片&#10;&#10;自動產生的描述">
            <a:extLst>
              <a:ext uri="{FF2B5EF4-FFF2-40B4-BE49-F238E27FC236}">
                <a16:creationId xmlns:a16="http://schemas.microsoft.com/office/drawing/2014/main" id="{B6DF3082-3D19-DB83-E7CE-DA0B9B2A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978" y="384347"/>
            <a:ext cx="829964" cy="84026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697498-D592-97B0-1169-BB12573EC960}"/>
              </a:ext>
            </a:extLst>
          </p:cNvPr>
          <p:cNvSpPr txBox="1"/>
          <p:nvPr/>
        </p:nvSpPr>
        <p:spPr>
          <a:xfrm>
            <a:off x="4705350" y="1545968"/>
            <a:ext cx="27813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Healthy Investment</a:t>
            </a:r>
            <a:endParaRPr lang="zh-TW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89F97A-6E98-C676-779B-AB50F24E15BD}"/>
              </a:ext>
            </a:extLst>
          </p:cNvPr>
          <p:cNvSpPr/>
          <p:nvPr/>
        </p:nvSpPr>
        <p:spPr>
          <a:xfrm>
            <a:off x="1487960" y="206460"/>
            <a:ext cx="1225378" cy="121508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A10532-3DC9-B0DA-A6FF-427462723A6D}"/>
              </a:ext>
            </a:extLst>
          </p:cNvPr>
          <p:cNvSpPr txBox="1"/>
          <p:nvPr/>
        </p:nvSpPr>
        <p:spPr>
          <a:xfrm>
            <a:off x="971550" y="1551089"/>
            <a:ext cx="22669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Minimize Risks</a:t>
            </a:r>
            <a:endParaRPr lang="zh-TW" sz="2400">
              <a:ea typeface="新細明體"/>
              <a:cs typeface="Calibri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EAA3544-1728-A292-D3A6-B9B78D321944}"/>
              </a:ext>
            </a:extLst>
          </p:cNvPr>
          <p:cNvSpPr txBox="1"/>
          <p:nvPr/>
        </p:nvSpPr>
        <p:spPr>
          <a:xfrm>
            <a:off x="8734425" y="1545968"/>
            <a:ext cx="22669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/>
              </a:rPr>
              <a:t>Efficiency</a:t>
            </a:r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 Gains</a:t>
            </a:r>
            <a:endParaRPr lang="zh-TW" sz="2400">
              <a:ea typeface="新細明體"/>
              <a:cs typeface="Calibri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18A836-4C41-A81E-8F52-F7130A883948}"/>
              </a:ext>
            </a:extLst>
          </p:cNvPr>
          <p:cNvSpPr txBox="1"/>
          <p:nvPr/>
        </p:nvSpPr>
        <p:spPr>
          <a:xfrm>
            <a:off x="304799" y="2543175"/>
            <a:ext cx="35909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Decreasing the number of bad loans leads to reduced asset losses, lower legal costs, and cost related to debt recovery.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Saving time in manual analysis and improving the speed of decision-making, which is impact on operational efficiency.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4171949" y="2543175"/>
            <a:ext cx="35909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Allowing for the reallocation of capital to more profitable ventures, thereby improving capital utilization.</a:t>
            </a:r>
            <a:endParaRPr lang="zh-TW" altLang="en-US">
              <a:solidFill>
                <a:schemeClr val="bg1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82B093-3CBC-A65C-FE82-11A4A4BE3395}"/>
              </a:ext>
            </a:extLst>
          </p:cNvPr>
          <p:cNvGrpSpPr/>
          <p:nvPr/>
        </p:nvGrpSpPr>
        <p:grpSpPr>
          <a:xfrm>
            <a:off x="5358197" y="4502234"/>
            <a:ext cx="1225378" cy="1215081"/>
            <a:chOff x="5634423" y="358860"/>
            <a:chExt cx="1225378" cy="1215081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234957B-81C6-5A0A-19F1-075FEF397690}"/>
                </a:ext>
              </a:extLst>
            </p:cNvPr>
            <p:cNvSpPr/>
            <p:nvPr/>
          </p:nvSpPr>
          <p:spPr>
            <a:xfrm>
              <a:off x="5634423" y="358860"/>
              <a:ext cx="1225378" cy="121508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 descr="一張含有 美工圖案, 圖畫, 卡通, 圖解 的圖片&#10;&#10;自動產生的描述">
              <a:extLst>
                <a:ext uri="{FF2B5EF4-FFF2-40B4-BE49-F238E27FC236}">
                  <a16:creationId xmlns:a16="http://schemas.microsoft.com/office/drawing/2014/main" id="{739D1967-F794-A1EC-613A-E41F96A1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2549" y="587459"/>
              <a:ext cx="757883" cy="7578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</p:grpSp>
      <p:sp>
        <p:nvSpPr>
          <p:cNvPr id="30" name="橢圓 29">
            <a:extLst>
              <a:ext uri="{FF2B5EF4-FFF2-40B4-BE49-F238E27FC236}">
                <a16:creationId xmlns:a16="http://schemas.microsoft.com/office/drawing/2014/main" id="{C9E3F9FE-BEEB-B77D-CB3E-5DC70EA966C0}"/>
              </a:ext>
            </a:extLst>
          </p:cNvPr>
          <p:cNvSpPr/>
          <p:nvPr/>
        </p:nvSpPr>
        <p:spPr>
          <a:xfrm>
            <a:off x="9257269" y="4502234"/>
            <a:ext cx="1225378" cy="1215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5A5E0F-2812-2AAC-40C8-F6982EA9EBF0}"/>
              </a:ext>
            </a:extLst>
          </p:cNvPr>
          <p:cNvSpPr txBox="1"/>
          <p:nvPr/>
        </p:nvSpPr>
        <p:spPr>
          <a:xfrm>
            <a:off x="4772025" y="5841742"/>
            <a:ext cx="2609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baseline="0">
                <a:solidFill>
                  <a:srgbClr val="0070C0"/>
                </a:solidFill>
                <a:ea typeface="+mn-lt"/>
                <a:cs typeface="+mn-lt"/>
              </a:rPr>
              <a:t>Revenue</a:t>
            </a:r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 Increases</a:t>
            </a:r>
            <a:endParaRPr lang="zh-TW" altLang="en-US" sz="2400">
              <a:solidFill>
                <a:srgbClr val="0070C0"/>
              </a:solidFill>
              <a:ea typeface="+mn-lt"/>
              <a:cs typeface="+mn-lt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0E259B0-3B42-8F9B-EC7B-38989EDD82CA}"/>
              </a:ext>
            </a:extLst>
          </p:cNvPr>
          <p:cNvGrpSpPr/>
          <p:nvPr/>
        </p:nvGrpSpPr>
        <p:grpSpPr>
          <a:xfrm>
            <a:off x="1487959" y="4502234"/>
            <a:ext cx="1225378" cy="1215081"/>
            <a:chOff x="1487960" y="215985"/>
            <a:chExt cx="1225378" cy="1215081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135027-E9DD-5D48-13AD-1A4606267402}"/>
                </a:ext>
              </a:extLst>
            </p:cNvPr>
            <p:cNvSpPr/>
            <p:nvPr/>
          </p:nvSpPr>
          <p:spPr>
            <a:xfrm>
              <a:off x="1487960" y="215985"/>
              <a:ext cx="1225378" cy="121508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pic>
          <p:nvPicPr>
            <p:cNvPr id="35" name="圖片 34" descr="一張含有 美工圖案, 圖形, 平面設計, 設計 的圖片&#10;&#10;自動產生的描述">
              <a:extLst>
                <a:ext uri="{FF2B5EF4-FFF2-40B4-BE49-F238E27FC236}">
                  <a16:creationId xmlns:a16="http://schemas.microsoft.com/office/drawing/2014/main" id="{7DA9FA97-A7D8-D76B-AF3F-1FC333452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5667" y="413694"/>
              <a:ext cx="819665" cy="819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79EF0ED-E801-71AC-2CC7-07623076CB96}"/>
              </a:ext>
            </a:extLst>
          </p:cNvPr>
          <p:cNvSpPr txBox="1"/>
          <p:nvPr/>
        </p:nvSpPr>
        <p:spPr>
          <a:xfrm>
            <a:off x="904875" y="5846864"/>
            <a:ext cx="23907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Losses Reduction</a:t>
            </a:r>
            <a:endParaRPr lang="zh-TW" sz="2400">
              <a:ea typeface="新細明體"/>
              <a:cs typeface="Calibri"/>
            </a:endParaRPr>
          </a:p>
        </p:txBody>
      </p:sp>
      <p:pic>
        <p:nvPicPr>
          <p:cNvPr id="38" name="圖片 37" descr="一張含有 圓形, 符號 的圖片&#10;&#10;自動產生的描述">
            <a:extLst>
              <a:ext uri="{FF2B5EF4-FFF2-40B4-BE49-F238E27FC236}">
                <a16:creationId xmlns:a16="http://schemas.microsoft.com/office/drawing/2014/main" id="{438B474B-782C-BB31-0F15-9F5E6AC5D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5" y="381000"/>
            <a:ext cx="866775" cy="847725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6BD1D5A3-27D2-2F7A-79DE-0EFD80283845}"/>
              </a:ext>
            </a:extLst>
          </p:cNvPr>
          <p:cNvSpPr txBox="1"/>
          <p:nvPr/>
        </p:nvSpPr>
        <p:spPr>
          <a:xfrm>
            <a:off x="8343900" y="5841742"/>
            <a:ext cx="30575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Satisfied </a:t>
            </a:r>
            <a:r>
              <a:rPr lang="en-US" altLang="zh-TW" sz="2400" b="1">
                <a:solidFill>
                  <a:srgbClr val="0070C0"/>
                </a:solidFill>
                <a:ea typeface="+mn-lt"/>
                <a:cs typeface="+mn-lt"/>
              </a:rPr>
              <a:t>Customers</a:t>
            </a:r>
            <a:endParaRPr lang="en-US" altLang="zh-TW" sz="2400" b="1">
              <a:solidFill>
                <a:srgbClr val="0070C0"/>
              </a:solidFill>
              <a:cs typeface="Calibri"/>
            </a:endParaRPr>
          </a:p>
        </p:txBody>
      </p:sp>
      <p:pic>
        <p:nvPicPr>
          <p:cNvPr id="41" name="圖片 40" descr="一張含有 符號, 圖形, 螢幕擷取畫面, 字型 的圖片&#10;&#10;自動產生的描述">
            <a:extLst>
              <a:ext uri="{FF2B5EF4-FFF2-40B4-BE49-F238E27FC236}">
                <a16:creationId xmlns:a16="http://schemas.microsoft.com/office/drawing/2014/main" id="{69F0DBB2-819C-4DB5-5C9E-B147436D6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447675"/>
            <a:ext cx="733425" cy="723900"/>
          </a:xfrm>
          <a:prstGeom prst="rect">
            <a:avLst/>
          </a:prstGeom>
        </p:spPr>
      </p:pic>
      <p:pic>
        <p:nvPicPr>
          <p:cNvPr id="42" name="圖片 41" descr="一張含有 美工圖案, 表情符號, 微笑的, 動畫卡通 的圖片&#10;&#10;自動產生的描述">
            <a:extLst>
              <a:ext uri="{FF2B5EF4-FFF2-40B4-BE49-F238E27FC236}">
                <a16:creationId xmlns:a16="http://schemas.microsoft.com/office/drawing/2014/main" id="{D82E18DC-C3DE-84C2-8507-34679ADAB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900" y="4724400"/>
            <a:ext cx="7620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6" grpId="0"/>
      <p:bldP spid="6" grpId="0" animBg="1"/>
      <p:bldP spid="18" grpId="0"/>
      <p:bldP spid="19" grpId="0"/>
      <p:bldP spid="22" grpId="0"/>
      <p:bldP spid="23" grpId="0"/>
      <p:bldP spid="24" grpId="0"/>
      <p:bldP spid="30" grpId="0" animBg="1"/>
      <p:bldP spid="32" grpId="0"/>
      <p:bldP spid="36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FE9AE42A-1E43-F9D9-3B9E-7214D35EA8C3}"/>
              </a:ext>
            </a:extLst>
          </p:cNvPr>
          <p:cNvSpPr/>
          <p:nvPr/>
        </p:nvSpPr>
        <p:spPr>
          <a:xfrm>
            <a:off x="8324850" y="4552950"/>
            <a:ext cx="3600450" cy="2019300"/>
          </a:xfrm>
          <a:prstGeom prst="roundRect">
            <a:avLst/>
          </a:prstGeom>
          <a:solidFill>
            <a:schemeClr val="accent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Content Placeholder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119731A-49A7-684B-91D6-3AE7F7D6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1" y="1408854"/>
            <a:ext cx="7693742" cy="1571066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06EEEB-AF52-0C55-BB6B-A29844B1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6" y="3174649"/>
            <a:ext cx="3794770" cy="287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2640A-A4C0-93CC-1202-6290D8FF5491}"/>
              </a:ext>
            </a:extLst>
          </p:cNvPr>
          <p:cNvSpPr txBox="1"/>
          <p:nvPr/>
        </p:nvSpPr>
        <p:spPr>
          <a:xfrm>
            <a:off x="251041" y="941735"/>
            <a:ext cx="4181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Feature values of centroids</a:t>
            </a:r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E77BD7F-EA06-2AD0-B32F-1C76178C9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83" y="1472180"/>
            <a:ext cx="3943350" cy="2472342"/>
          </a:xfrm>
          <a:prstGeom prst="rect">
            <a:avLst/>
          </a:prstGeom>
        </p:spPr>
      </p:pic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7460019F-CAEE-D73F-ABBA-F90D7B55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931" y="3141297"/>
            <a:ext cx="3933825" cy="2968942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982D10CF-10B0-1083-8BED-07B0F19E511E}"/>
              </a:ext>
            </a:extLst>
          </p:cNvPr>
          <p:cNvSpPr/>
          <p:nvPr/>
        </p:nvSpPr>
        <p:spPr>
          <a:xfrm rot="1020000">
            <a:off x="9620250" y="2847974"/>
            <a:ext cx="209550" cy="581025"/>
          </a:xfrm>
          <a:prstGeom prst="downArrow">
            <a:avLst/>
          </a:prstGeom>
          <a:solidFill>
            <a:srgbClr val="E32D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745BCD-33FA-19B6-860A-E72269AD88FB}"/>
              </a:ext>
            </a:extLst>
          </p:cNvPr>
          <p:cNvSpPr txBox="1"/>
          <p:nvPr/>
        </p:nvSpPr>
        <p:spPr>
          <a:xfrm>
            <a:off x="9772649" y="2305050"/>
            <a:ext cx="1628775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>
                <a:solidFill>
                  <a:srgbClr val="FF0000"/>
                </a:solidFill>
                <a:ea typeface="新細明體"/>
                <a:cs typeface="Calibri"/>
              </a:rPr>
              <a:t># clusters = 4</a:t>
            </a:r>
            <a:endParaRPr lang="zh-TW" b="1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790882-36F3-5310-5757-CB3505316E65}"/>
              </a:ext>
            </a:extLst>
          </p:cNvPr>
          <p:cNvSpPr/>
          <p:nvPr/>
        </p:nvSpPr>
        <p:spPr>
          <a:xfrm>
            <a:off x="200025" y="1943100"/>
            <a:ext cx="390525" cy="9715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E674DD1-A777-3943-9E1D-F5F266CA2196}"/>
              </a:ext>
            </a:extLst>
          </p:cNvPr>
          <p:cNvSpPr/>
          <p:nvPr/>
        </p:nvSpPr>
        <p:spPr>
          <a:xfrm>
            <a:off x="9714469" y="4178384"/>
            <a:ext cx="777703" cy="77693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美工圖案, 表情符號, 微笑的, 動畫卡通 的圖片&#10;&#10;自動產生的描述">
            <a:extLst>
              <a:ext uri="{FF2B5EF4-FFF2-40B4-BE49-F238E27FC236}">
                <a16:creationId xmlns:a16="http://schemas.microsoft.com/office/drawing/2014/main" id="{D5DB10CB-D2C8-5B3D-15F1-E8E92D7C6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75" y="4314825"/>
            <a:ext cx="485775" cy="495300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93B8B8F-8B03-AEC4-E409-E8E2C2FD9733}"/>
              </a:ext>
            </a:extLst>
          </p:cNvPr>
          <p:cNvSpPr/>
          <p:nvPr/>
        </p:nvSpPr>
        <p:spPr>
          <a:xfrm>
            <a:off x="9801225" y="2305050"/>
            <a:ext cx="15621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1C0CE1F-6548-40A1-96A0-6A4686210030}"/>
              </a:ext>
            </a:extLst>
          </p:cNvPr>
          <p:cNvSpPr txBox="1"/>
          <p:nvPr/>
        </p:nvSpPr>
        <p:spPr>
          <a:xfrm>
            <a:off x="8334374" y="5076825"/>
            <a:ext cx="35909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新細明體"/>
                <a:cs typeface="Calibri" panose="020F0502020204030204"/>
              </a:rPr>
              <a:t>After understanding details of each group, we can build different  business strategies to  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corresponding customers.</a:t>
            </a:r>
            <a:endParaRPr lang="en-US" altLang="zh-TW" sz="200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978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-1" y="2874869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4800">
                <a:solidFill>
                  <a:schemeClr val="bg1"/>
                </a:solidFill>
                <a:ea typeface="新細明體"/>
                <a:cs typeface="Calibri"/>
              </a:rPr>
              <a:t>Deployment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7780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EDA1-1622-5D73-75B9-FC29B26B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7" y="12546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Our Team...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04C5FC-16FC-7505-0406-C156A1952948}"/>
              </a:ext>
            </a:extLst>
          </p:cNvPr>
          <p:cNvGrpSpPr/>
          <p:nvPr/>
        </p:nvGrpSpPr>
        <p:grpSpPr>
          <a:xfrm>
            <a:off x="7558546" y="2132368"/>
            <a:ext cx="1948016" cy="3196573"/>
            <a:chOff x="7626144" y="2132369"/>
            <a:chExt cx="1948016" cy="319657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87CB8C-A14D-23B3-8E5A-EB015EE94D87}"/>
                </a:ext>
              </a:extLst>
            </p:cNvPr>
            <p:cNvSpPr/>
            <p:nvPr/>
          </p:nvSpPr>
          <p:spPr>
            <a:xfrm>
              <a:off x="7626144" y="2132369"/>
              <a:ext cx="1941872" cy="23720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erson in a blue suit and red tie&#10;&#10;Description automatically generated">
              <a:extLst>
                <a:ext uri="{FF2B5EF4-FFF2-40B4-BE49-F238E27FC236}">
                  <a16:creationId xmlns:a16="http://schemas.microsoft.com/office/drawing/2014/main" id="{585210CB-655F-D21E-C62B-C5F4B42F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0360" y="2256502"/>
              <a:ext cx="1705730" cy="21360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0EB5F4-9A8C-86A7-5294-7B9074C573D2}"/>
                </a:ext>
              </a:extLst>
            </p:cNvPr>
            <p:cNvSpPr txBox="1"/>
            <p:nvPr/>
          </p:nvSpPr>
          <p:spPr>
            <a:xfrm>
              <a:off x="7638436" y="4682611"/>
              <a:ext cx="193572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>
                  <a:ea typeface="Calibri"/>
                  <a:cs typeface="Calibri"/>
                </a:rPr>
                <a:t>Shobhit Diggikar</a:t>
              </a:r>
            </a:p>
            <a:p>
              <a:pPr algn="ctr"/>
              <a:endParaRPr lang="en-US">
                <a:ea typeface="Calibri"/>
                <a:cs typeface="Calibr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B3AC3-91D2-43DE-52E3-C69DCA33A01E}"/>
              </a:ext>
            </a:extLst>
          </p:cNvPr>
          <p:cNvGrpSpPr/>
          <p:nvPr/>
        </p:nvGrpSpPr>
        <p:grpSpPr>
          <a:xfrm>
            <a:off x="258096" y="2095497"/>
            <a:ext cx="1948016" cy="3171992"/>
            <a:chOff x="258096" y="2077062"/>
            <a:chExt cx="1948016" cy="31719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6A5FE5-296E-20D4-A8D8-4A10A4ACABB1}"/>
                </a:ext>
              </a:extLst>
            </p:cNvPr>
            <p:cNvSpPr/>
            <p:nvPr/>
          </p:nvSpPr>
          <p:spPr>
            <a:xfrm>
              <a:off x="258096" y="2077062"/>
              <a:ext cx="1941872" cy="23720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45A34C-B567-EBFB-052C-294D5ED3BFCA}"/>
                </a:ext>
              </a:extLst>
            </p:cNvPr>
            <p:cNvSpPr txBox="1"/>
            <p:nvPr/>
          </p:nvSpPr>
          <p:spPr>
            <a:xfrm>
              <a:off x="270388" y="4602723"/>
              <a:ext cx="193572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err="1">
                  <a:ea typeface="Calibri"/>
                  <a:cs typeface="Calibri"/>
                </a:rPr>
                <a:t>Hoyeon</a:t>
              </a:r>
              <a:r>
                <a:rPr lang="en-US" b="1" i="1">
                  <a:ea typeface="Calibri"/>
                  <a:cs typeface="Calibri"/>
                </a:rPr>
                <a:t> Kang</a:t>
              </a:r>
            </a:p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11" name="Picture 10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0EAF7AC-7343-2EFE-7A40-6EA62F4F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965" y="2158180"/>
              <a:ext cx="1760715" cy="220365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AE8E18-79FD-D85E-1AFC-3B492823DB13}"/>
              </a:ext>
            </a:extLst>
          </p:cNvPr>
          <p:cNvGrpSpPr/>
          <p:nvPr/>
        </p:nvGrpSpPr>
        <p:grpSpPr>
          <a:xfrm>
            <a:off x="5125063" y="2113933"/>
            <a:ext cx="1948016" cy="3171992"/>
            <a:chOff x="5118918" y="2095497"/>
            <a:chExt cx="1948016" cy="317199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F9C67B-EB0D-E271-0EFA-D7B52B9FB2B5}"/>
                </a:ext>
              </a:extLst>
            </p:cNvPr>
            <p:cNvSpPr/>
            <p:nvPr/>
          </p:nvSpPr>
          <p:spPr>
            <a:xfrm>
              <a:off x="5118918" y="2095497"/>
              <a:ext cx="1941872" cy="23720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05F77-6556-29D5-0F9D-11054379E5AA}"/>
                </a:ext>
              </a:extLst>
            </p:cNvPr>
            <p:cNvSpPr txBox="1"/>
            <p:nvPr/>
          </p:nvSpPr>
          <p:spPr>
            <a:xfrm>
              <a:off x="5131210" y="4621158"/>
              <a:ext cx="193572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>
                  <a:ea typeface="Calibri"/>
                  <a:cs typeface="Calibri"/>
                </a:rPr>
                <a:t>Homer Liu</a:t>
              </a:r>
            </a:p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15" name="Picture 14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FC3A08B9-50A0-1B37-1C07-7030E461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303" y="2182762"/>
              <a:ext cx="1739540" cy="219136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23BCE6-7B8B-ABFA-D060-F6B792135C29}"/>
              </a:ext>
            </a:extLst>
          </p:cNvPr>
          <p:cNvGrpSpPr/>
          <p:nvPr/>
        </p:nvGrpSpPr>
        <p:grpSpPr>
          <a:xfrm>
            <a:off x="2691579" y="2077061"/>
            <a:ext cx="1948016" cy="3208863"/>
            <a:chOff x="2593256" y="2077061"/>
            <a:chExt cx="1948016" cy="320886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E069B4-7FAA-0578-6AFF-7D07D9D5CCAA}"/>
                </a:ext>
              </a:extLst>
            </p:cNvPr>
            <p:cNvSpPr/>
            <p:nvPr/>
          </p:nvSpPr>
          <p:spPr>
            <a:xfrm>
              <a:off x="2593256" y="2077061"/>
              <a:ext cx="1941872" cy="23720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78BB01-5604-069E-BD60-9DA8FDF09C44}"/>
                </a:ext>
              </a:extLst>
            </p:cNvPr>
            <p:cNvSpPr txBox="1"/>
            <p:nvPr/>
          </p:nvSpPr>
          <p:spPr>
            <a:xfrm>
              <a:off x="2605548" y="4639593"/>
              <a:ext cx="193572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>
                  <a:ea typeface="Calibri"/>
                  <a:cs typeface="Calibri"/>
                </a:rPr>
                <a:t>Florence Lee</a:t>
              </a:r>
            </a:p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20" name="Picture 19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C6180FF-51D5-D406-F419-9162092C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6419" y="2158181"/>
              <a:ext cx="1773985" cy="22098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285919-FEAA-5C4C-01FB-B75849394D77}"/>
              </a:ext>
            </a:extLst>
          </p:cNvPr>
          <p:cNvGrpSpPr/>
          <p:nvPr/>
        </p:nvGrpSpPr>
        <p:grpSpPr>
          <a:xfrm>
            <a:off x="9992030" y="2150804"/>
            <a:ext cx="1948016" cy="3171992"/>
            <a:chOff x="9992030" y="2150804"/>
            <a:chExt cx="1948016" cy="31719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F808CB-9C93-E413-8DD6-822680BE0CB6}"/>
                </a:ext>
              </a:extLst>
            </p:cNvPr>
            <p:cNvSpPr/>
            <p:nvPr/>
          </p:nvSpPr>
          <p:spPr>
            <a:xfrm>
              <a:off x="9992030" y="2150804"/>
              <a:ext cx="1941872" cy="23720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E89017-C62E-8E6F-670B-1772D57FB07C}"/>
                </a:ext>
              </a:extLst>
            </p:cNvPr>
            <p:cNvSpPr txBox="1"/>
            <p:nvPr/>
          </p:nvSpPr>
          <p:spPr>
            <a:xfrm>
              <a:off x="10004322" y="4676465"/>
              <a:ext cx="193572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>
                  <a:ea typeface="Calibri"/>
                  <a:cs typeface="Calibri"/>
                </a:rPr>
                <a:t>Anne Silvia Dasi</a:t>
              </a:r>
              <a:endParaRPr lang="en-US"/>
            </a:p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24" name="Picture 23" descr="A person with dark hair wearing a green jacket&#10;&#10;Description automatically generated">
              <a:extLst>
                <a:ext uri="{FF2B5EF4-FFF2-40B4-BE49-F238E27FC236}">
                  <a16:creationId xmlns:a16="http://schemas.microsoft.com/office/drawing/2014/main" id="{D3FA4E6E-D804-481D-0F81-1B93997A3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81598" y="2218557"/>
              <a:ext cx="1787321" cy="2236532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2D13964-2F2A-5B71-34DE-FF3F5B984FAA}"/>
              </a:ext>
            </a:extLst>
          </p:cNvPr>
          <p:cNvSpPr/>
          <p:nvPr/>
        </p:nvSpPr>
        <p:spPr>
          <a:xfrm>
            <a:off x="135193" y="5641257"/>
            <a:ext cx="11921612" cy="135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EE043-C6EB-A128-6EC2-348777438DE5}"/>
              </a:ext>
            </a:extLst>
          </p:cNvPr>
          <p:cNvSpPr/>
          <p:nvPr/>
        </p:nvSpPr>
        <p:spPr>
          <a:xfrm>
            <a:off x="135192" y="1419530"/>
            <a:ext cx="11921612" cy="135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1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43FB-A64E-2B2D-ADBA-EC1BC3C4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New Model Deployment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C6DE8-DD94-DDEA-02F2-99160B73CB5D}"/>
              </a:ext>
            </a:extLst>
          </p:cNvPr>
          <p:cNvSpPr txBox="1"/>
          <p:nvPr/>
        </p:nvSpPr>
        <p:spPr>
          <a:xfrm>
            <a:off x="8130699" y="5101645"/>
            <a:ext cx="2552090" cy="67710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ea typeface="+mn-lt"/>
                <a:cs typeface="+mn-lt"/>
              </a:rPr>
              <a:t>Ensure Regulatory compliance</a:t>
            </a:r>
            <a:br>
              <a:rPr lang="en-US" sz="1400" b="1">
                <a:cs typeface="Calibri"/>
              </a:rPr>
            </a:b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Adhere to applicable legal frameworks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2803FD-BCFE-0C5D-27E0-2F675718FC25}"/>
              </a:ext>
            </a:extLst>
          </p:cNvPr>
          <p:cNvGrpSpPr/>
          <p:nvPr/>
        </p:nvGrpSpPr>
        <p:grpSpPr>
          <a:xfrm>
            <a:off x="1542620" y="1758863"/>
            <a:ext cx="1860176" cy="2108546"/>
            <a:chOff x="1537401" y="1863247"/>
            <a:chExt cx="1860176" cy="210854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1FAD7C0-0D8C-159A-EB2E-6BA8E67DA201}"/>
                </a:ext>
              </a:extLst>
            </p:cNvPr>
            <p:cNvSpPr/>
            <p:nvPr/>
          </p:nvSpPr>
          <p:spPr>
            <a:xfrm>
              <a:off x="1537401" y="2857688"/>
              <a:ext cx="1860176" cy="89647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cs typeface="Calibri"/>
                </a:rPr>
                <a:t>Model Ready 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3D5A50-1006-6A99-A551-26C7251E5B62}"/>
                </a:ext>
              </a:extLst>
            </p:cNvPr>
            <p:cNvSpPr/>
            <p:nvPr/>
          </p:nvSpPr>
          <p:spPr>
            <a:xfrm>
              <a:off x="1951972" y="1863247"/>
              <a:ext cx="939452" cy="8976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1</a:t>
              </a:r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52273C4-8CA1-128C-C29B-FC2E041AC340}"/>
                </a:ext>
              </a:extLst>
            </p:cNvPr>
            <p:cNvSpPr/>
            <p:nvPr/>
          </p:nvSpPr>
          <p:spPr>
            <a:xfrm rot="10800000">
              <a:off x="2259904" y="3752588"/>
              <a:ext cx="323589" cy="21920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C9EACF-940C-BCF3-F7B7-3A248862B80F}"/>
              </a:ext>
            </a:extLst>
          </p:cNvPr>
          <p:cNvSpPr txBox="1"/>
          <p:nvPr/>
        </p:nvSpPr>
        <p:spPr>
          <a:xfrm>
            <a:off x="1230979" y="3932683"/>
            <a:ext cx="2546564" cy="8925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Fully Tested in Staging Environment</a:t>
            </a:r>
            <a:endParaRPr lang="en-US" sz="1400">
              <a:cs typeface="Calibri"/>
            </a:endParaRPr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Mitigates risks prior to production release</a:t>
            </a:r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FFEF0-6157-F249-849D-DC3E3DF8FE4F}"/>
              </a:ext>
            </a:extLst>
          </p:cNvPr>
          <p:cNvSpPr txBox="1"/>
          <p:nvPr/>
        </p:nvSpPr>
        <p:spPr>
          <a:xfrm>
            <a:off x="4706950" y="5101777"/>
            <a:ext cx="2551783" cy="8925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Seamless Integration with Existing Systems</a:t>
            </a:r>
            <a:endParaRPr lang="en-US" sz="1400" b="1"/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Allocate IT resources and plan to avoid disruptions during integration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5B83A7-8FB0-8B35-6DC2-277CF6987CE3}"/>
              </a:ext>
            </a:extLst>
          </p:cNvPr>
          <p:cNvGrpSpPr/>
          <p:nvPr/>
        </p:nvGrpSpPr>
        <p:grpSpPr>
          <a:xfrm>
            <a:off x="5018591" y="1758862"/>
            <a:ext cx="1860176" cy="2108546"/>
            <a:chOff x="1537401" y="1863247"/>
            <a:chExt cx="1860176" cy="2108546"/>
          </a:xfrm>
        </p:grpSpPr>
        <p:sp>
          <p:nvSpPr>
            <p:cNvPr id="21" name="Rectangle: Rounded Corners 31">
              <a:extLst>
                <a:ext uri="{FF2B5EF4-FFF2-40B4-BE49-F238E27FC236}">
                  <a16:creationId xmlns:a16="http://schemas.microsoft.com/office/drawing/2014/main" id="{B251FCF9-DDB8-F9F2-1CED-6DCD4C421E0A}"/>
                </a:ext>
              </a:extLst>
            </p:cNvPr>
            <p:cNvSpPr/>
            <p:nvPr/>
          </p:nvSpPr>
          <p:spPr>
            <a:xfrm>
              <a:off x="1537401" y="2857688"/>
              <a:ext cx="1860176" cy="896470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Production 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Environment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Deployment 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291828-86D0-3E15-9D03-F9E6B33ECF9F}"/>
                </a:ext>
              </a:extLst>
            </p:cNvPr>
            <p:cNvSpPr/>
            <p:nvPr/>
          </p:nvSpPr>
          <p:spPr>
            <a:xfrm>
              <a:off x="1951972" y="1863247"/>
              <a:ext cx="939452" cy="8976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Calibri"/>
                </a:rPr>
                <a:t>2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8E793284-FECF-E2B1-6854-D9B9F9642202}"/>
                </a:ext>
              </a:extLst>
            </p:cNvPr>
            <p:cNvSpPr/>
            <p:nvPr/>
          </p:nvSpPr>
          <p:spPr>
            <a:xfrm rot="10800000">
              <a:off x="2259904" y="3752588"/>
              <a:ext cx="323589" cy="21920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83788C-7ADA-0913-7065-D136A13967BF}"/>
              </a:ext>
            </a:extLst>
          </p:cNvPr>
          <p:cNvSpPr txBox="1"/>
          <p:nvPr/>
        </p:nvSpPr>
        <p:spPr>
          <a:xfrm>
            <a:off x="1230978" y="5101777"/>
            <a:ext cx="2546564" cy="8925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End User Training &amp; Acceptance </a:t>
            </a:r>
            <a:endParaRPr lang="en-US" sz="1400">
              <a:ea typeface="+mn-lt"/>
              <a:cs typeface="+mn-lt"/>
            </a:endParaRPr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Train employees for effective use and address adoption resistance</a:t>
            </a:r>
            <a:endParaRPr lang="en-US" sz="12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EBA808-89D8-C953-7056-97776DF55BB4}"/>
              </a:ext>
            </a:extLst>
          </p:cNvPr>
          <p:cNvGrpSpPr/>
          <p:nvPr/>
        </p:nvGrpSpPr>
        <p:grpSpPr>
          <a:xfrm>
            <a:off x="8478906" y="1758862"/>
            <a:ext cx="1860176" cy="2108546"/>
            <a:chOff x="1537401" y="1863247"/>
            <a:chExt cx="1860176" cy="2108546"/>
          </a:xfrm>
        </p:grpSpPr>
        <p:sp>
          <p:nvSpPr>
            <p:cNvPr id="28" name="Rectangle: Rounded Corners 31">
              <a:extLst>
                <a:ext uri="{FF2B5EF4-FFF2-40B4-BE49-F238E27FC236}">
                  <a16:creationId xmlns:a16="http://schemas.microsoft.com/office/drawing/2014/main" id="{09F86E43-16D4-118A-7EF0-24CF28E0DDD2}"/>
                </a:ext>
              </a:extLst>
            </p:cNvPr>
            <p:cNvSpPr/>
            <p:nvPr/>
          </p:nvSpPr>
          <p:spPr>
            <a:xfrm>
              <a:off x="1537401" y="2857688"/>
              <a:ext cx="1860176" cy="8964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New Company 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Finance Review </a:t>
              </a:r>
              <a:endParaRPr lang="en-US">
                <a:solidFill>
                  <a:schemeClr val="bg1"/>
                </a:solidFill>
                <a:cs typeface="Calibri"/>
              </a:endParaRPr>
            </a:p>
            <a:p>
              <a:pPr algn="ctr"/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Process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4B1D1-E28A-5C6D-A949-10522E87A040}"/>
                </a:ext>
              </a:extLst>
            </p:cNvPr>
            <p:cNvSpPr/>
            <p:nvPr/>
          </p:nvSpPr>
          <p:spPr>
            <a:xfrm>
              <a:off x="1951972" y="1863247"/>
              <a:ext cx="939452" cy="89769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Calibri"/>
                </a:rPr>
                <a:t>3</a:t>
              </a:r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FBD4282-0150-5A05-9620-12E6E830235F}"/>
                </a:ext>
              </a:extLst>
            </p:cNvPr>
            <p:cNvSpPr/>
            <p:nvPr/>
          </p:nvSpPr>
          <p:spPr>
            <a:xfrm rot="10800000">
              <a:off x="2259904" y="3752588"/>
              <a:ext cx="323589" cy="21920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09A52E-F6EC-6DB9-9234-7EDECDB1FD74}"/>
              </a:ext>
            </a:extLst>
          </p:cNvPr>
          <p:cNvSpPr txBox="1"/>
          <p:nvPr/>
        </p:nvSpPr>
        <p:spPr>
          <a:xfrm>
            <a:off x="4706949" y="3932681"/>
            <a:ext cx="2551784" cy="8925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Establish Platform and Infrastructure Readiness</a:t>
            </a:r>
            <a:endParaRPr lang="en-US" sz="1400" b="1"/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Confirm required infrastructure for deployment</a:t>
            </a:r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6D8FCA-751F-AA4C-6BF4-500F25862E7F}"/>
              </a:ext>
            </a:extLst>
          </p:cNvPr>
          <p:cNvSpPr txBox="1"/>
          <p:nvPr/>
        </p:nvSpPr>
        <p:spPr>
          <a:xfrm>
            <a:off x="8130729" y="3932680"/>
            <a:ext cx="2551784" cy="67710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+mn-lt"/>
                <a:cs typeface="+mn-lt"/>
              </a:rPr>
              <a:t>Comprehensive User Training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Schedule training sessions for staff interaction with the model</a:t>
            </a:r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C76A76F-B531-3AEF-9127-E44A137C3167}"/>
              </a:ext>
            </a:extLst>
          </p:cNvPr>
          <p:cNvCxnSpPr/>
          <p:nvPr/>
        </p:nvCxnSpPr>
        <p:spPr>
          <a:xfrm>
            <a:off x="3159691" y="2220239"/>
            <a:ext cx="1853852" cy="62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A6C62E7-FF3E-89EB-0C27-B3678F1CBFCB}"/>
              </a:ext>
            </a:extLst>
          </p:cNvPr>
          <p:cNvCxnSpPr>
            <a:cxnSpLocks/>
          </p:cNvCxnSpPr>
          <p:nvPr/>
        </p:nvCxnSpPr>
        <p:spPr>
          <a:xfrm>
            <a:off x="6875745" y="2251553"/>
            <a:ext cx="1686839" cy="62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red and white sign&#10;&#10;Description automatically generated">
            <a:extLst>
              <a:ext uri="{FF2B5EF4-FFF2-40B4-BE49-F238E27FC236}">
                <a16:creationId xmlns:a16="http://schemas.microsoft.com/office/drawing/2014/main" id="{35F5E86E-7028-241F-8729-D138E2A6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88" y="3799115"/>
            <a:ext cx="358239" cy="358239"/>
          </a:xfrm>
          <a:prstGeom prst="rect">
            <a:avLst/>
          </a:prstGeom>
        </p:spPr>
      </p:pic>
      <p:pic>
        <p:nvPicPr>
          <p:cNvPr id="4" name="Picture 3" descr="A red and white sign&#10;&#10;Description automatically generated">
            <a:extLst>
              <a:ext uri="{FF2B5EF4-FFF2-40B4-BE49-F238E27FC236}">
                <a16:creationId xmlns:a16="http://schemas.microsoft.com/office/drawing/2014/main" id="{3979A747-13CD-B692-30A0-665EDA99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87" y="4966855"/>
            <a:ext cx="358239" cy="3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E82A8B-B600-FA2B-899F-C9313E1985B4}"/>
              </a:ext>
            </a:extLst>
          </p:cNvPr>
          <p:cNvCxnSpPr>
            <a:cxnSpLocks/>
          </p:cNvCxnSpPr>
          <p:nvPr/>
        </p:nvCxnSpPr>
        <p:spPr>
          <a:xfrm flipV="1">
            <a:off x="8069681" y="2236788"/>
            <a:ext cx="781765" cy="227711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60F25F-22AC-FFCB-52F7-834A9399C859}"/>
              </a:ext>
            </a:extLst>
          </p:cNvPr>
          <p:cNvCxnSpPr>
            <a:cxnSpLocks/>
          </p:cNvCxnSpPr>
          <p:nvPr/>
        </p:nvCxnSpPr>
        <p:spPr>
          <a:xfrm>
            <a:off x="6990080" y="4252632"/>
            <a:ext cx="1572099" cy="753677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1F43FB-A64E-2B2D-ADBA-EC1BC3C4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3873" cy="1320615"/>
          </a:xfrm>
        </p:spPr>
        <p:txBody>
          <a:bodyPr/>
          <a:lstStyle/>
          <a:p>
            <a:r>
              <a:rPr lang="en-US">
                <a:cs typeface="Calibri Light"/>
              </a:rPr>
              <a:t>Risk &amp; Mitigation Plan</a:t>
            </a:r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0A14CD9-7A1E-2343-2BA0-53ECF89DBA66}"/>
              </a:ext>
            </a:extLst>
          </p:cNvPr>
          <p:cNvSpPr/>
          <p:nvPr/>
        </p:nvSpPr>
        <p:spPr>
          <a:xfrm>
            <a:off x="573836" y="1680868"/>
            <a:ext cx="2794857" cy="218152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Model Accuracy and Data Integrity</a:t>
            </a:r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latin typeface="Söhne"/>
                <a:ea typeface="Calibri"/>
                <a:cs typeface="Calibri"/>
              </a:rPr>
              <a:t>Risk: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Söhne"/>
                <a:ea typeface="+mn-lt"/>
                <a:cs typeface="+mn-lt"/>
              </a:rPr>
              <a:t> 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Risk of inaccurate financial predictions due to model errors and data inadequacies.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Söhne"/>
                <a:ea typeface="Calibri"/>
                <a:cs typeface="Calibri"/>
              </a:rPr>
              <a:t>Mitigation: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Enhance model precision with a continuous learning feedback loop and ensure robust, high-quality data. Regularly update and cleanse data inputs to maintain accuracy.</a:t>
            </a:r>
            <a:endParaRPr lang="en-US" sz="1200">
              <a:solidFill>
                <a:schemeClr val="bg2">
                  <a:lumMod val="25000"/>
                </a:schemeClr>
              </a:solidFill>
              <a:latin typeface="Söhne"/>
              <a:cs typeface="Calibri" panose="020F0502020204030204"/>
            </a:endParaRPr>
          </a:p>
          <a:p>
            <a:pPr algn="ctr"/>
            <a:endParaRPr lang="en-US" sz="12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AF71029-EF2F-B656-920F-A4989AA80F9A}"/>
              </a:ext>
            </a:extLst>
          </p:cNvPr>
          <p:cNvSpPr/>
          <p:nvPr/>
        </p:nvSpPr>
        <p:spPr>
          <a:xfrm>
            <a:off x="8959890" y="1455214"/>
            <a:ext cx="2593258" cy="16034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Söhne"/>
                <a:ea typeface="Söhne"/>
                <a:cs typeface="Söhne"/>
              </a:rPr>
              <a:t>Regulatory Changes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Risk: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Risk of non-compliance due to evolving financial regulations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Mitigation: 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Regularly update protocols to align with the latest regulatory standards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E631E31-C6E4-E2DC-2340-A86BA0B4FB80}"/>
              </a:ext>
            </a:extLst>
          </p:cNvPr>
          <p:cNvSpPr/>
          <p:nvPr/>
        </p:nvSpPr>
        <p:spPr>
          <a:xfrm>
            <a:off x="661223" y="4192208"/>
            <a:ext cx="2888225" cy="1811805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Söhne"/>
                <a:ea typeface="Söhne"/>
                <a:cs typeface="Söhne"/>
              </a:rPr>
              <a:t>Data Security &amp; Privacy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cs typeface="Calibri Light"/>
              </a:rPr>
              <a:t>Risk: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Potential for data breaches and privacy violations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cs typeface="Calibri Light"/>
              </a:rPr>
              <a:t>Mitigation:</a:t>
            </a:r>
            <a:r>
              <a:rPr lang="en-US" sz="1200">
                <a:solidFill>
                  <a:schemeClr val="tx1"/>
                </a:solidFill>
                <a:latin typeface="Calibri"/>
                <a:cs typeface="Calibri Light"/>
              </a:rPr>
              <a:t>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Adopt stringent security protocols, advanced encryption, and compliance with data protection regulations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2588488-4858-217C-FBC7-F597830E69B9}"/>
              </a:ext>
            </a:extLst>
          </p:cNvPr>
          <p:cNvSpPr/>
          <p:nvPr/>
        </p:nvSpPr>
        <p:spPr>
          <a:xfrm>
            <a:off x="8661737" y="4381495"/>
            <a:ext cx="3194821" cy="168085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Söhne"/>
                <a:ea typeface="Söhne"/>
                <a:cs typeface="Söhne"/>
              </a:rPr>
              <a:t>Over-reliance on the Model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Risk: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Risk of disregarding professional judgment in favor of model output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Mitigation: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Promote the model as an augmentative tool to support, not replace, expert decision-making</a:t>
            </a:r>
            <a:endParaRPr lang="en-US" sz="1400">
              <a:solidFill>
                <a:schemeClr val="bg2">
                  <a:lumMod val="25000"/>
                </a:schemeClr>
              </a:solidFill>
              <a:ea typeface="Calibri"/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13124-646A-E47F-A698-9C3BE411E10E}"/>
              </a:ext>
            </a:extLst>
          </p:cNvPr>
          <p:cNvGrpSpPr/>
          <p:nvPr/>
        </p:nvGrpSpPr>
        <p:grpSpPr>
          <a:xfrm>
            <a:off x="5968182" y="1410662"/>
            <a:ext cx="2297128" cy="2236099"/>
            <a:chOff x="6091883" y="2093492"/>
            <a:chExt cx="2297128" cy="223609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7758947-7E5B-89F6-03BC-E482FF1E6402}"/>
                </a:ext>
              </a:extLst>
            </p:cNvPr>
            <p:cNvSpPr/>
            <p:nvPr/>
          </p:nvSpPr>
          <p:spPr>
            <a:xfrm>
              <a:off x="6091883" y="2093492"/>
              <a:ext cx="2297128" cy="22360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Regulation - Free miscellaneous icons">
              <a:extLst>
                <a:ext uri="{FF2B5EF4-FFF2-40B4-BE49-F238E27FC236}">
                  <a16:creationId xmlns:a16="http://schemas.microsoft.com/office/drawing/2014/main" id="{AE21FB69-76DA-027D-4FF4-AE5B79AB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5434" y="2485707"/>
              <a:ext cx="1407490" cy="144237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BBBA8E-F5E6-0EF8-027F-748C14D3F666}"/>
              </a:ext>
            </a:extLst>
          </p:cNvPr>
          <p:cNvGrpSpPr/>
          <p:nvPr/>
        </p:nvGrpSpPr>
        <p:grpSpPr>
          <a:xfrm>
            <a:off x="5724944" y="3348301"/>
            <a:ext cx="1743446" cy="1687899"/>
            <a:chOff x="5220243" y="3546223"/>
            <a:chExt cx="1743446" cy="168789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96955A-99D1-9273-BDAE-5959285D987E}"/>
                </a:ext>
              </a:extLst>
            </p:cNvPr>
            <p:cNvSpPr/>
            <p:nvPr/>
          </p:nvSpPr>
          <p:spPr>
            <a:xfrm>
              <a:off x="5220243" y="3546223"/>
              <a:ext cx="1743446" cy="168789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artoon of a person flexing his muscles&#10;&#10;Description automatically generated">
              <a:extLst>
                <a:ext uri="{FF2B5EF4-FFF2-40B4-BE49-F238E27FC236}">
                  <a16:creationId xmlns:a16="http://schemas.microsoft.com/office/drawing/2014/main" id="{BDD0CEDC-508D-E1EE-9617-0B74B92FF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2487" y="3904838"/>
              <a:ext cx="956064" cy="9670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0A6F5-6C3F-95E6-1E29-E3F92179158F}"/>
              </a:ext>
            </a:extLst>
          </p:cNvPr>
          <p:cNvGrpSpPr/>
          <p:nvPr/>
        </p:nvGrpSpPr>
        <p:grpSpPr>
          <a:xfrm>
            <a:off x="4884240" y="2435121"/>
            <a:ext cx="1365186" cy="1331567"/>
            <a:chOff x="4928772" y="2108550"/>
            <a:chExt cx="1365186" cy="133156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859176-6F96-6D8F-FA61-8E6FB3EAA958}"/>
                </a:ext>
              </a:extLst>
            </p:cNvPr>
            <p:cNvSpPr/>
            <p:nvPr/>
          </p:nvSpPr>
          <p:spPr>
            <a:xfrm>
              <a:off x="4928772" y="2108550"/>
              <a:ext cx="1365186" cy="133156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computer screen with a red x mark&#10;&#10;Description automatically generated">
              <a:extLst>
                <a:ext uri="{FF2B5EF4-FFF2-40B4-BE49-F238E27FC236}">
                  <a16:creationId xmlns:a16="http://schemas.microsoft.com/office/drawing/2014/main" id="{7EEBF0A9-22E4-718A-DFA8-D53A6E2F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9215" y="2412342"/>
              <a:ext cx="731302" cy="725820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43614C-2EC5-4634-92C1-E511C18A4053}"/>
              </a:ext>
            </a:extLst>
          </p:cNvPr>
          <p:cNvCxnSpPr/>
          <p:nvPr/>
        </p:nvCxnSpPr>
        <p:spPr>
          <a:xfrm flipH="1" flipV="1">
            <a:off x="3417489" y="2619855"/>
            <a:ext cx="1464794" cy="269716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86FE46-0ED4-707A-7270-A1DDD21314B9}"/>
              </a:ext>
            </a:extLst>
          </p:cNvPr>
          <p:cNvCxnSpPr>
            <a:cxnSpLocks/>
          </p:cNvCxnSpPr>
          <p:nvPr/>
        </p:nvCxnSpPr>
        <p:spPr>
          <a:xfrm flipH="1">
            <a:off x="3649085" y="4440874"/>
            <a:ext cx="1336785" cy="632182"/>
          </a:xfrm>
          <a:prstGeom prst="straightConnector1">
            <a:avLst/>
          </a:prstGeom>
          <a:ln w="285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C2413-9B96-4AC8-BD96-1552D173EFFC}"/>
              </a:ext>
            </a:extLst>
          </p:cNvPr>
          <p:cNvGrpSpPr/>
          <p:nvPr/>
        </p:nvGrpSpPr>
        <p:grpSpPr>
          <a:xfrm>
            <a:off x="4814788" y="3594245"/>
            <a:ext cx="1014338" cy="991683"/>
            <a:chOff x="4359568" y="3480440"/>
            <a:chExt cx="1014338" cy="99168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C8E0309-382F-D50C-223D-310D339584D0}"/>
                </a:ext>
              </a:extLst>
            </p:cNvPr>
            <p:cNvSpPr/>
            <p:nvPr/>
          </p:nvSpPr>
          <p:spPr>
            <a:xfrm>
              <a:off x="4359568" y="3480440"/>
              <a:ext cx="1014338" cy="99168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 descr="Data security - Free security icons">
              <a:extLst>
                <a:ext uri="{FF2B5EF4-FFF2-40B4-BE49-F238E27FC236}">
                  <a16:creationId xmlns:a16="http://schemas.microsoft.com/office/drawing/2014/main" id="{98A81401-9090-7720-E4CB-4B58DE5B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4072" y="3695732"/>
              <a:ext cx="585542" cy="566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276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-1" y="2874869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4800">
                <a:solidFill>
                  <a:schemeClr val="bg1"/>
                </a:solidFill>
                <a:ea typeface="新細明體"/>
                <a:cs typeface="Calibri"/>
              </a:rPr>
              <a:t>Thanks!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71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38DB-8340-ED9C-D98C-B61D052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Business Goal</a:t>
            </a:r>
            <a:endParaRPr lang="en-US" b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5A77F-F927-13A7-C1CE-EA19B032AD7C}"/>
              </a:ext>
            </a:extLst>
          </p:cNvPr>
          <p:cNvGrpSpPr/>
          <p:nvPr/>
        </p:nvGrpSpPr>
        <p:grpSpPr>
          <a:xfrm>
            <a:off x="1273629" y="1854920"/>
            <a:ext cx="2590057" cy="4415565"/>
            <a:chOff x="1006434" y="1859868"/>
            <a:chExt cx="2590057" cy="441556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C4DC00-619C-A086-CE7B-3E4734628159}"/>
                </a:ext>
              </a:extLst>
            </p:cNvPr>
            <p:cNvSpPr/>
            <p:nvPr/>
          </p:nvSpPr>
          <p:spPr>
            <a:xfrm>
              <a:off x="1006434" y="2285172"/>
              <a:ext cx="2590057" cy="3861795"/>
            </a:xfrm>
            <a:prstGeom prst="round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3A1386-9C41-DCC1-DC25-A89982C2DCAA}"/>
                </a:ext>
              </a:extLst>
            </p:cNvPr>
            <p:cNvSpPr/>
            <p:nvPr/>
          </p:nvSpPr>
          <p:spPr>
            <a:xfrm>
              <a:off x="1125900" y="1859868"/>
              <a:ext cx="2298556" cy="731143"/>
            </a:xfrm>
            <a:prstGeom prst="roundRect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7824">
                <a:spcAft>
                  <a:spcPts val="600"/>
                </a:spcAft>
              </a:pPr>
              <a:r>
                <a:rPr lang="en-US" sz="2304" b="1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rPr>
                <a:t>Target</a:t>
              </a:r>
              <a:endParaRPr lang="en-US" sz="140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A bank building with columns and a dollar bill&#10;&#10;Description automatically generated">
              <a:extLst>
                <a:ext uri="{FF2B5EF4-FFF2-40B4-BE49-F238E27FC236}">
                  <a16:creationId xmlns:a16="http://schemas.microsoft.com/office/drawing/2014/main" id="{C29A1815-D541-CB60-1CBD-14250313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652" y="2835157"/>
              <a:ext cx="1803484" cy="17987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65365B-0E38-B53A-DED7-65DBB482E14D}"/>
                </a:ext>
              </a:extLst>
            </p:cNvPr>
            <p:cNvSpPr txBox="1"/>
            <p:nvPr/>
          </p:nvSpPr>
          <p:spPr>
            <a:xfrm>
              <a:off x="1400489" y="4721161"/>
              <a:ext cx="1798704" cy="155427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877824">
                <a:spcAft>
                  <a:spcPts val="600"/>
                </a:spcAft>
              </a:pPr>
              <a:r>
                <a:rPr lang="en-US" sz="1700" b="1">
                  <a:cs typeface="Calibri"/>
                </a:rPr>
                <a:t>Investors</a:t>
              </a:r>
            </a:p>
            <a:p>
              <a:pPr algn="ctr" defTabSz="877824">
                <a:spcAft>
                  <a:spcPts val="600"/>
                </a:spcAft>
              </a:pPr>
              <a:r>
                <a:rPr lang="en-US" sz="1700">
                  <a:cs typeface="Calibri"/>
                </a:rPr>
                <a:t>Review company financial status before investment</a:t>
              </a:r>
              <a:endParaRPr lang="en-US" sz="1700" b="1">
                <a:cs typeface="Calibri"/>
              </a:endParaRPr>
            </a:p>
            <a:p>
              <a:pPr algn="ctr" defTabSz="877824">
                <a:spcAft>
                  <a:spcPts val="600"/>
                </a:spcAft>
              </a:pPr>
              <a:endParaRPr lang="en-US" sz="1700" b="1"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75911C-0C64-A8DE-D906-F7A2690D3EDC}"/>
              </a:ext>
            </a:extLst>
          </p:cNvPr>
          <p:cNvGrpSpPr/>
          <p:nvPr/>
        </p:nvGrpSpPr>
        <p:grpSpPr>
          <a:xfrm>
            <a:off x="4801589" y="1859868"/>
            <a:ext cx="2590057" cy="4287099"/>
            <a:chOff x="3940628" y="1859868"/>
            <a:chExt cx="2590057" cy="42870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0F8FD7B-A86D-BE99-5AC1-F7A7506B6E90}"/>
                </a:ext>
              </a:extLst>
            </p:cNvPr>
            <p:cNvSpPr/>
            <p:nvPr/>
          </p:nvSpPr>
          <p:spPr>
            <a:xfrm>
              <a:off x="3940628" y="2285172"/>
              <a:ext cx="2590057" cy="3861795"/>
            </a:xfrm>
            <a:prstGeom prst="round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building with a coin and a graph&#10;&#10;Description automatically generated">
              <a:extLst>
                <a:ext uri="{FF2B5EF4-FFF2-40B4-BE49-F238E27FC236}">
                  <a16:creationId xmlns:a16="http://schemas.microsoft.com/office/drawing/2014/main" id="{EBEF3EAF-DA3E-8C17-D3DA-B7F8A932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8938" y="2814594"/>
              <a:ext cx="1083558" cy="1083558"/>
            </a:xfrm>
            <a:prstGeom prst="rect">
              <a:avLst/>
            </a:prstGeom>
          </p:spPr>
        </p:pic>
        <p:pic>
          <p:nvPicPr>
            <p:cNvPr id="5" name="Picture 4" descr="A close up of a closed building&#10;&#10;Description automatically generated">
              <a:extLst>
                <a:ext uri="{FF2B5EF4-FFF2-40B4-BE49-F238E27FC236}">
                  <a16:creationId xmlns:a16="http://schemas.microsoft.com/office/drawing/2014/main" id="{EA17CCDB-62B2-2136-070D-46B0AA58B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791" y="3787340"/>
              <a:ext cx="815671" cy="815671"/>
            </a:xfrm>
            <a:prstGeom prst="rect">
              <a:avLst/>
            </a:prstGeom>
          </p:spPr>
        </p:pic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753B30B6-2B67-6093-9827-F200C261BA41}"/>
                </a:ext>
              </a:extLst>
            </p:cNvPr>
            <p:cNvSpPr/>
            <p:nvPr/>
          </p:nvSpPr>
          <p:spPr>
            <a:xfrm>
              <a:off x="4112627" y="1859868"/>
              <a:ext cx="2221175" cy="731143"/>
            </a:xfrm>
            <a:prstGeom prst="roundRect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877824">
                <a:spcAft>
                  <a:spcPts val="600"/>
                </a:spcAft>
              </a:pPr>
              <a:r>
                <a:rPr lang="en-US" sz="2304" b="1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rPr>
                <a:t>Objective</a:t>
              </a: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408768-6F15-CA46-0129-32AF411F2C85}"/>
                </a:ext>
              </a:extLst>
            </p:cNvPr>
            <p:cNvSpPr txBox="1"/>
            <p:nvPr/>
          </p:nvSpPr>
          <p:spPr>
            <a:xfrm>
              <a:off x="4214300" y="4777284"/>
              <a:ext cx="2047196" cy="9848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877824">
                <a:spcAft>
                  <a:spcPts val="600"/>
                </a:spcAft>
              </a:pPr>
              <a:r>
                <a:rPr lang="en-US" sz="1728" b="1" kern="1200">
                  <a:solidFill>
                    <a:schemeClr val="tx1"/>
                  </a:solidFill>
                  <a:latin typeface="+mn-lt"/>
                  <a:ea typeface="+mn-ea"/>
                  <a:cs typeface="Calibri"/>
                </a:rPr>
                <a:t>Predictive model</a:t>
              </a:r>
              <a:endPara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algn="ctr" defTabSz="877824">
                <a:spcAft>
                  <a:spcPts val="600"/>
                </a:spcAft>
              </a:pPr>
              <a:r>
                <a:rPr lang="en-US" sz="1500" kern="1200">
                  <a:latin typeface="+mn-lt"/>
                  <a:ea typeface="+mn-ea"/>
                  <a:cs typeface="Calibri"/>
                </a:rPr>
                <a:t>Assess risk of </a:t>
              </a:r>
            </a:p>
            <a:p>
              <a:pPr algn="ctr" defTabSz="877824">
                <a:spcAft>
                  <a:spcPts val="600"/>
                </a:spcAft>
              </a:pPr>
              <a:r>
                <a:rPr lang="en-US" sz="1500" kern="1200">
                  <a:latin typeface="+mn-lt"/>
                  <a:ea typeface="+mn-ea"/>
                  <a:cs typeface="Calibri"/>
                </a:rPr>
                <a:t>company bankruptcies</a:t>
              </a:r>
              <a:endParaRPr lang="en-US" sz="1500">
                <a:cs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87F03-DE92-671C-7648-3FF43AB715BB}"/>
              </a:ext>
            </a:extLst>
          </p:cNvPr>
          <p:cNvGrpSpPr/>
          <p:nvPr/>
        </p:nvGrpSpPr>
        <p:grpSpPr>
          <a:xfrm>
            <a:off x="8329549" y="1859868"/>
            <a:ext cx="2590057" cy="4287099"/>
            <a:chOff x="7339939" y="1859868"/>
            <a:chExt cx="2590057" cy="428709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0513B4-4E0E-3AA0-010D-C1BD77F6FC4F}"/>
                </a:ext>
              </a:extLst>
            </p:cNvPr>
            <p:cNvSpPr/>
            <p:nvPr/>
          </p:nvSpPr>
          <p:spPr>
            <a:xfrm>
              <a:off x="7339939" y="2285172"/>
              <a:ext cx="2590057" cy="3861795"/>
            </a:xfrm>
            <a:prstGeom prst="round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C44D11C4-BA2A-2C4F-88AA-919C4F69CC74}"/>
                </a:ext>
              </a:extLst>
            </p:cNvPr>
            <p:cNvSpPr/>
            <p:nvPr/>
          </p:nvSpPr>
          <p:spPr>
            <a:xfrm>
              <a:off x="7493201" y="1859868"/>
              <a:ext cx="2176643" cy="731143"/>
            </a:xfrm>
            <a:prstGeom prst="roundRect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877824">
                <a:spcAft>
                  <a:spcPts val="600"/>
                </a:spcAft>
              </a:pPr>
              <a:r>
                <a:rPr lang="en-US" sz="2304" b="1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rPr>
                <a:t>Value</a:t>
              </a:r>
              <a:endParaRPr lang="en-US" sz="1400">
                <a:solidFill>
                  <a:srgbClr val="FFFFFF"/>
                </a:solidFill>
              </a:endParaRPr>
            </a:p>
          </p:txBody>
        </p:sp>
        <p:pic>
          <p:nvPicPr>
            <p:cNvPr id="9" name="Picture 8" descr="A yellow and blue sign on a magnifying glass&#10;&#10;Description automatically generated">
              <a:extLst>
                <a:ext uri="{FF2B5EF4-FFF2-40B4-BE49-F238E27FC236}">
                  <a16:creationId xmlns:a16="http://schemas.microsoft.com/office/drawing/2014/main" id="{602A49CB-C53F-1003-B2D5-4C1FC77C3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0841" y="2987633"/>
              <a:ext cx="1496291" cy="150123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412957-9C34-B863-3100-323F509B289E}"/>
                </a:ext>
              </a:extLst>
            </p:cNvPr>
            <p:cNvSpPr txBox="1"/>
            <p:nvPr/>
          </p:nvSpPr>
          <p:spPr>
            <a:xfrm>
              <a:off x="7426037" y="4749140"/>
              <a:ext cx="2426524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b="1">
                  <a:solidFill>
                    <a:srgbClr val="374151"/>
                  </a:solidFill>
                </a:rPr>
                <a:t>Avoid high-risk companies</a:t>
              </a:r>
              <a:r>
                <a:rPr lang="en-US" sz="1500">
                  <a:solidFill>
                    <a:srgbClr val="374151"/>
                  </a:solidFill>
                </a:rPr>
                <a:t>  </a:t>
              </a:r>
              <a:endParaRPr lang="en-US">
                <a:solidFill>
                  <a:srgbClr val="000000"/>
                </a:solidFill>
              </a:endParaRPr>
            </a:p>
            <a:p>
              <a:pPr algn="ctr"/>
              <a:r>
                <a:rPr lang="en-US" sz="1500">
                  <a:solidFill>
                    <a:srgbClr val="374151"/>
                  </a:solidFill>
                </a:rPr>
                <a:t>Allocate the resources effectively to secure investments</a:t>
              </a:r>
              <a:endParaRPr lang="en-US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18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44E42D3-B15E-F6B3-5CF8-7D2CB051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85" y="2758681"/>
            <a:ext cx="4272802" cy="2444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B38DB-8340-ED9C-D98C-B61D052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cs typeface="Calibri Light"/>
              </a:rPr>
              <a:t>Explore the Data- Feature Importance</a:t>
            </a:r>
            <a:endParaRPr lang="en-US" b="1"/>
          </a:p>
        </p:txBody>
      </p:sp>
      <p:pic>
        <p:nvPicPr>
          <p:cNvPr id="20" name="Picture 19" descr="A graph with text on it&#10;&#10;Description automatically generated">
            <a:extLst>
              <a:ext uri="{FF2B5EF4-FFF2-40B4-BE49-F238E27FC236}">
                <a16:creationId xmlns:a16="http://schemas.microsoft.com/office/drawing/2014/main" id="{211F157B-4173-B431-FA8C-D27DCAE5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94" y="2962607"/>
            <a:ext cx="4401671" cy="2769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graph with text on it&#10;&#10;Description automatically generated">
            <a:extLst>
              <a:ext uri="{FF2B5EF4-FFF2-40B4-BE49-F238E27FC236}">
                <a16:creationId xmlns:a16="http://schemas.microsoft.com/office/drawing/2014/main" id="{4D7B0276-21CA-C25A-8696-CFEECB79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21" y="4113692"/>
            <a:ext cx="4429685" cy="2531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screen shot of a graph&#10;&#10;Description automatically generated">
            <a:extLst>
              <a:ext uri="{FF2B5EF4-FFF2-40B4-BE49-F238E27FC236}">
                <a16:creationId xmlns:a16="http://schemas.microsoft.com/office/drawing/2014/main" id="{AF340B58-6A5A-A6AE-7A1B-6320BDAC1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219" y="3979465"/>
            <a:ext cx="3213847" cy="262502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0586102-DB8D-5ACA-D0E4-EB5215ABD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23871"/>
              </p:ext>
            </p:extLst>
          </p:nvPr>
        </p:nvGraphicFramePr>
        <p:xfrm>
          <a:off x="900042" y="1712714"/>
          <a:ext cx="61601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766">
                  <a:extLst>
                    <a:ext uri="{9D8B030D-6E8A-4147-A177-3AD203B41FA5}">
                      <a16:colId xmlns:a16="http://schemas.microsoft.com/office/drawing/2014/main" val="3488788592"/>
                    </a:ext>
                  </a:extLst>
                </a:gridCol>
                <a:gridCol w="1286491">
                  <a:extLst>
                    <a:ext uri="{9D8B030D-6E8A-4147-A177-3AD203B41FA5}">
                      <a16:colId xmlns:a16="http://schemas.microsoft.com/office/drawing/2014/main" val="1298247932"/>
                    </a:ext>
                  </a:extLst>
                </a:gridCol>
                <a:gridCol w="1345870">
                  <a:extLst>
                    <a:ext uri="{9D8B030D-6E8A-4147-A177-3AD203B41FA5}">
                      <a16:colId xmlns:a16="http://schemas.microsoft.com/office/drawing/2014/main" val="2403154841"/>
                    </a:ext>
                  </a:extLst>
                </a:gridCol>
                <a:gridCol w="1410028">
                  <a:extLst>
                    <a:ext uri="{9D8B030D-6E8A-4147-A177-3AD203B41FA5}">
                      <a16:colId xmlns:a16="http://schemas.microsoft.com/office/drawing/2014/main" val="3828397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Target Feature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Total 95 features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96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Bankruptcy?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Solvency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Liquidity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Profitability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48737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16D62C8-A9A1-C874-4F4E-C7A13B105721}"/>
              </a:ext>
            </a:extLst>
          </p:cNvPr>
          <p:cNvSpPr txBox="1"/>
          <p:nvPr/>
        </p:nvSpPr>
        <p:spPr>
          <a:xfrm>
            <a:off x="1108363" y="5630882"/>
            <a:ext cx="781792" cy="138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95886-E7D3-287B-5560-3FE14016C1A6}"/>
              </a:ext>
            </a:extLst>
          </p:cNvPr>
          <p:cNvSpPr txBox="1"/>
          <p:nvPr/>
        </p:nvSpPr>
        <p:spPr>
          <a:xfrm>
            <a:off x="1504207" y="5769428"/>
            <a:ext cx="9896" cy="237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D77A9F-2162-E890-501D-E50805136FEE}"/>
              </a:ext>
            </a:extLst>
          </p:cNvPr>
          <p:cNvSpPr txBox="1"/>
          <p:nvPr/>
        </p:nvSpPr>
        <p:spPr>
          <a:xfrm>
            <a:off x="345374" y="5664530"/>
            <a:ext cx="2010889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Helvetica Neue"/>
              </a:rPr>
              <a:t>Logistic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907A96-7F2E-8686-2D42-0177EA18AFC8}"/>
              </a:ext>
            </a:extLst>
          </p:cNvPr>
          <p:cNvSpPr txBox="1"/>
          <p:nvPr/>
        </p:nvSpPr>
        <p:spPr>
          <a:xfrm>
            <a:off x="5120244" y="6362205"/>
            <a:ext cx="1575461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Helvetica Neue"/>
              </a:rPr>
              <a:t>Random Forest 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7EEA2-66B0-7A45-440C-EE4D416FD6EF}"/>
              </a:ext>
            </a:extLst>
          </p:cNvPr>
          <p:cNvSpPr txBox="1"/>
          <p:nvPr/>
        </p:nvSpPr>
        <p:spPr>
          <a:xfrm>
            <a:off x="9449789" y="3160815"/>
            <a:ext cx="981695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latin typeface="Helvetica Neue"/>
              </a:rPr>
              <a:t>XGBoost</a:t>
            </a:r>
            <a:endParaRPr lang="en-US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AE161-EA5C-0289-26E4-2421407EEE1C}"/>
              </a:ext>
            </a:extLst>
          </p:cNvPr>
          <p:cNvSpPr txBox="1"/>
          <p:nvPr/>
        </p:nvSpPr>
        <p:spPr>
          <a:xfrm>
            <a:off x="10632373" y="4739243"/>
            <a:ext cx="714501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Helvetica Neue"/>
              </a:rPr>
              <a:t>Ridge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38DB-8340-ED9C-D98C-B61D052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cs typeface="Calibri Light"/>
              </a:rPr>
              <a:t>Key Feature Importance</a:t>
            </a:r>
            <a:endParaRPr lang="en-US" b="1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0586102-DB8D-5ACA-D0E4-EB5215ABD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71602"/>
              </p:ext>
            </p:extLst>
          </p:nvPr>
        </p:nvGraphicFramePr>
        <p:xfrm>
          <a:off x="2112536" y="1709853"/>
          <a:ext cx="8464708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403">
                  <a:extLst>
                    <a:ext uri="{9D8B030D-6E8A-4147-A177-3AD203B41FA5}">
                      <a16:colId xmlns:a16="http://schemas.microsoft.com/office/drawing/2014/main" val="3488788592"/>
                    </a:ext>
                  </a:extLst>
                </a:gridCol>
                <a:gridCol w="3655410">
                  <a:extLst>
                    <a:ext uri="{9D8B030D-6E8A-4147-A177-3AD203B41FA5}">
                      <a16:colId xmlns:a16="http://schemas.microsoft.com/office/drawing/2014/main" val="1298247932"/>
                    </a:ext>
                  </a:extLst>
                </a:gridCol>
                <a:gridCol w="1849367">
                  <a:extLst>
                    <a:ext uri="{9D8B030D-6E8A-4147-A177-3AD203B41FA5}">
                      <a16:colId xmlns:a16="http://schemas.microsoft.com/office/drawing/2014/main" val="2403154841"/>
                    </a:ext>
                  </a:extLst>
                </a:gridCol>
                <a:gridCol w="1937528">
                  <a:extLst>
                    <a:ext uri="{9D8B030D-6E8A-4147-A177-3AD203B41FA5}">
                      <a16:colId xmlns:a16="http://schemas.microsoft.com/office/drawing/2014/main" val="3828397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Target Feature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Key 12 Features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96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487374"/>
                  </a:ext>
                </a:extLst>
              </a:tr>
            </a:tbl>
          </a:graphicData>
        </a:graphic>
      </p:graphicFrame>
      <p:pic>
        <p:nvPicPr>
          <p:cNvPr id="4" name="Content Placeholder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1227D2A-CAC3-A6DD-040B-923DF1E3F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" r="72" b="61392"/>
          <a:stretch/>
        </p:blipFill>
        <p:spPr>
          <a:xfrm>
            <a:off x="2111206" y="2269977"/>
            <a:ext cx="8596914" cy="1015036"/>
          </a:xfrm>
        </p:spPr>
      </p:pic>
    </p:spTree>
    <p:extLst>
      <p:ext uri="{BB962C8B-B14F-4D97-AF65-F5344CB8AC3E}">
        <p14:creationId xmlns:p14="http://schemas.microsoft.com/office/powerpoint/2010/main" val="25676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7537581D-CF75-F5EE-CB78-A00A4C9C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52BD0-E775-8138-1F52-5FFFF1D93C69}"/>
              </a:ext>
            </a:extLst>
          </p:cNvPr>
          <p:cNvSpPr/>
          <p:nvPr/>
        </p:nvSpPr>
        <p:spPr>
          <a:xfrm>
            <a:off x="0" y="2386913"/>
            <a:ext cx="12192000" cy="164216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0B5EB-2A5F-A1C6-A98E-CABED241627B}"/>
              </a:ext>
            </a:extLst>
          </p:cNvPr>
          <p:cNvSpPr txBox="1"/>
          <p:nvPr/>
        </p:nvSpPr>
        <p:spPr>
          <a:xfrm>
            <a:off x="8077199" y="2543175"/>
            <a:ext cx="35909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zh-TW" alt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C307EF-1D44-7FD0-433B-2F4DF71BED6A}"/>
              </a:ext>
            </a:extLst>
          </p:cNvPr>
          <p:cNvSpPr txBox="1"/>
          <p:nvPr/>
        </p:nvSpPr>
        <p:spPr>
          <a:xfrm>
            <a:off x="-1" y="2886075"/>
            <a:ext cx="1219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600">
                <a:solidFill>
                  <a:schemeClr val="bg1"/>
                </a:solidFill>
                <a:ea typeface="新細明體"/>
                <a:cs typeface="Calibri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39972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04D7B33-717A-2167-D0F7-D8AE364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69" y="1874566"/>
            <a:ext cx="10444975" cy="3579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583475-B4BB-8733-D547-BC6B333F6321}"/>
              </a:ext>
            </a:extLst>
          </p:cNvPr>
          <p:cNvSpPr txBox="1"/>
          <p:nvPr/>
        </p:nvSpPr>
        <p:spPr>
          <a:xfrm>
            <a:off x="805365" y="507999"/>
            <a:ext cx="1061843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Calibri Light"/>
                <a:cs typeface="Calibri"/>
              </a:rPr>
              <a:t>Model </a:t>
            </a:r>
            <a:r>
              <a:rPr lang="en-US" sz="4400" b="1">
                <a:latin typeface="Calibri Light"/>
                <a:ea typeface="+mn-lt"/>
                <a:cs typeface="+mn-lt"/>
              </a:rPr>
              <a:t>Performance Comparison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870F78-36D4-5F72-81F8-77AD881FDD95}"/>
              </a:ext>
            </a:extLst>
          </p:cNvPr>
          <p:cNvSpPr/>
          <p:nvPr/>
        </p:nvSpPr>
        <p:spPr>
          <a:xfrm>
            <a:off x="845387" y="2312932"/>
            <a:ext cx="10531506" cy="1574161"/>
          </a:xfrm>
          <a:prstGeom prst="roundRect">
            <a:avLst/>
          </a:prstGeom>
          <a:noFill/>
          <a:ln w="57150">
            <a:solidFill>
              <a:srgbClr val="E32D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2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75363-F134-8BDA-2DA8-C58F70E2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54" y="38476"/>
            <a:ext cx="2996588" cy="1343924"/>
          </a:xfrm>
        </p:spPr>
        <p:txBody>
          <a:bodyPr/>
          <a:lstStyle/>
          <a:p>
            <a:r>
              <a:rPr lang="ko-KR" altLang="en-US" b="1" err="1">
                <a:ea typeface="맑은 고딕"/>
                <a:cs typeface="Calibri Light"/>
              </a:rPr>
              <a:t>XGBoost</a:t>
            </a:r>
            <a:endParaRPr lang="ko-KR" altLang="en-US" b="1" err="1"/>
          </a:p>
        </p:txBody>
      </p:sp>
      <p:pic>
        <p:nvPicPr>
          <p:cNvPr id="9" name="내용 개체 틀 8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BA755C5A-615C-3317-EBFB-68C02697F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349" y="824997"/>
            <a:ext cx="4784312" cy="5806532"/>
          </a:xfrm>
        </p:spPr>
      </p:pic>
      <p:pic>
        <p:nvPicPr>
          <p:cNvPr id="6" name="그림 5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F60A06AA-16F6-369F-C9EE-CF982CF8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" y="1554949"/>
            <a:ext cx="5792438" cy="29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4E6DD083-5561-D636-B931-E2040FC6D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375" y="1088883"/>
            <a:ext cx="4511595" cy="5563193"/>
          </a:xfrm>
        </p:spPr>
      </p:pic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7BF979F-2178-E4F1-9900-A725CA21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96" y="1866801"/>
            <a:ext cx="5075103" cy="268005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5391D7F-C83A-FAFE-7E68-61925F407978}"/>
              </a:ext>
            </a:extLst>
          </p:cNvPr>
          <p:cNvSpPr txBox="1">
            <a:spLocks/>
          </p:cNvSpPr>
          <p:nvPr/>
        </p:nvSpPr>
        <p:spPr>
          <a:xfrm>
            <a:off x="1102920" y="70038"/>
            <a:ext cx="4232019" cy="134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err="1">
                <a:ea typeface="맑은 고딕"/>
                <a:cs typeface="Calibri Light"/>
              </a:rPr>
              <a:t>Random</a:t>
            </a:r>
            <a:r>
              <a:rPr lang="ko-KR" altLang="en-US" b="1">
                <a:ea typeface="맑은 고딕"/>
                <a:cs typeface="Calibri Light"/>
              </a:rPr>
              <a:t> </a:t>
            </a:r>
            <a:r>
              <a:rPr lang="ko-KR" altLang="en-US" b="1" err="1">
                <a:ea typeface="맑은 고딕"/>
                <a:cs typeface="Calibri Light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26741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Company  Bankruptcy  Prediction</vt:lpstr>
      <vt:lpstr>Our Team...</vt:lpstr>
      <vt:lpstr>Business Goal</vt:lpstr>
      <vt:lpstr>Explore the Data- Feature Importance</vt:lpstr>
      <vt:lpstr>Key Feature Importance</vt:lpstr>
      <vt:lpstr>PowerPoint Presentation</vt:lpstr>
      <vt:lpstr>PowerPoint Presentation</vt:lpstr>
      <vt:lpstr>XGBoost</vt:lpstr>
      <vt:lpstr>PowerPoint Presentation</vt:lpstr>
      <vt:lpstr>KNN</vt:lpstr>
      <vt:lpstr>Decision Tree</vt:lpstr>
      <vt:lpstr>Model pros and cons/logics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Model Deployment</vt:lpstr>
      <vt:lpstr>Risk &amp; Mitigation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2023-11-27T15:35:26Z</dcterms:created>
  <dcterms:modified xsi:type="dcterms:W3CDTF">2023-12-17T23:37:10Z</dcterms:modified>
</cp:coreProperties>
</file>